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5" r:id="rId2"/>
    <p:sldId id="274" r:id="rId3"/>
    <p:sldId id="256" r:id="rId4"/>
    <p:sldId id="257" r:id="rId5"/>
    <p:sldId id="258" r:id="rId6"/>
    <p:sldId id="259" r:id="rId7"/>
    <p:sldId id="264" r:id="rId8"/>
    <p:sldId id="265" r:id="rId9"/>
    <p:sldId id="260" r:id="rId10"/>
    <p:sldId id="261" r:id="rId11"/>
    <p:sldId id="272" r:id="rId12"/>
    <p:sldId id="26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5-4225-8E4F-5997E765928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C85-4225-8E4F-5997E765928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1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C85-4225-8E4F-5997E76592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3"/>
        <c:overlap val="100"/>
        <c:axId val="167117600"/>
        <c:axId val="309445696"/>
      </c:barChart>
      <c:catAx>
        <c:axId val="1671176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9445696"/>
        <c:crosses val="autoZero"/>
        <c:auto val="1"/>
        <c:lblAlgn val="ctr"/>
        <c:lblOffset val="100"/>
        <c:noMultiLvlLbl val="0"/>
      </c:catAx>
      <c:valAx>
        <c:axId val="3094456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>
              <a:glow rad="25400">
                <a:schemeClr val="accent1">
                  <a:alpha val="40000"/>
                </a:schemeClr>
              </a:glow>
              <a:softEdge rad="0"/>
            </a:effectLst>
          </c:spPr>
        </c:majorGridlines>
        <c:numFmt formatCode="General" sourceLinked="1"/>
        <c:majorTickMark val="none"/>
        <c:minorTickMark val="none"/>
        <c:tickLblPos val="nextTo"/>
        <c:crossAx val="1671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15348931766098E-2"/>
          <c:y val="1.1648162445372597E-3"/>
          <c:w val="0.95191400098425194"/>
          <c:h val="0.87199760966700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E-4FED-8CED-06040B7333A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80E-4FED-8CED-06040B7333A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80E-4FED-8CED-06040B7333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1"/>
        <c:overlap val="100"/>
        <c:axId val="309449056"/>
        <c:axId val="317032160"/>
      </c:barChart>
      <c:catAx>
        <c:axId val="3094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7032160"/>
        <c:crosses val="autoZero"/>
        <c:auto val="1"/>
        <c:lblAlgn val="ctr"/>
        <c:lblOffset val="100"/>
        <c:noMultiLvlLbl val="0"/>
      </c:catAx>
      <c:valAx>
        <c:axId val="3170321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944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12373463561468E-2"/>
          <c:y val="3.8451443569553561E-4"/>
          <c:w val="0.94593384890632148"/>
          <c:h val="0.85895713260076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A-4518-A66A-719B58F7E67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A0A-4518-A66A-719B58F7E67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2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A0A-4518-A66A-719B58F7E67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0"/>
        <c:overlap val="100"/>
        <c:axId val="317035520"/>
        <c:axId val="310433920"/>
      </c:barChart>
      <c:catAx>
        <c:axId val="3170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0433920"/>
        <c:crosses val="autoZero"/>
        <c:auto val="1"/>
        <c:lblAlgn val="ctr"/>
        <c:lblOffset val="100"/>
        <c:noMultiLvlLbl val="0"/>
      </c:catAx>
      <c:valAx>
        <c:axId val="310433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703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14694975615616E-2"/>
          <c:y val="3.1742298152061282E-2"/>
          <c:w val="0.93472650098425192"/>
          <c:h val="0.86359270471540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Schulwerkstatt</c:v>
                </c:pt>
                <c:pt idx="1">
                  <c:v>Betreibspraktikum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8-4EC9-A274-03B9C3248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Schulwerkstatt</c:v>
                </c:pt>
                <c:pt idx="1">
                  <c:v>Betreibspraktikum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348-4EC9-A274-03B9C324823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2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Schulwerkstatt</c:v>
                </c:pt>
                <c:pt idx="1">
                  <c:v>Betreibspraktikum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348-4EC9-A274-03B9C3248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2"/>
        <c:overlap val="100"/>
        <c:axId val="310437280"/>
        <c:axId val="232509712"/>
      </c:barChart>
      <c:catAx>
        <c:axId val="3104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509712"/>
        <c:crosses val="autoZero"/>
        <c:auto val="1"/>
        <c:lblAlgn val="ctr"/>
        <c:lblOffset val="100"/>
        <c:noMultiLvlLbl val="0"/>
      </c:catAx>
      <c:valAx>
        <c:axId val="2325097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043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pl-PL" sz="3200"/>
            </a:lvl1pPr>
          </a:lstStyle>
          <a:p>
            <a:pPr lvl="0"/>
            <a:r>
              <a:rPr lang="pl-PL"/>
              <a:t>Kliknij ikonę, aby dodać obraz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1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>
            <a:off x="-4807976" y="1710814"/>
            <a:ext cx="19379381" cy="4286232"/>
          </a:xfrm>
          <a:custGeom>
            <a:avLst/>
            <a:gdLst>
              <a:gd name="connsiteX0" fmla="*/ 0 w 14217445"/>
              <a:gd name="connsiteY0" fmla="*/ 1376976 h 4286232"/>
              <a:gd name="connsiteX1" fmla="*/ 2418735 w 14217445"/>
              <a:gd name="connsiteY1" fmla="*/ 1376976 h 4286232"/>
              <a:gd name="connsiteX2" fmla="*/ 3775587 w 14217445"/>
              <a:gd name="connsiteY2" fmla="*/ 285596 h 4286232"/>
              <a:gd name="connsiteX3" fmla="*/ 4807974 w 14217445"/>
              <a:gd name="connsiteY3" fmla="*/ 256099 h 4286232"/>
              <a:gd name="connsiteX4" fmla="*/ 6459793 w 14217445"/>
              <a:gd name="connsiteY4" fmla="*/ 3235273 h 4286232"/>
              <a:gd name="connsiteX5" fmla="*/ 6872748 w 14217445"/>
              <a:gd name="connsiteY5" fmla="*/ 3913699 h 4286232"/>
              <a:gd name="connsiteX6" fmla="*/ 7580671 w 14217445"/>
              <a:gd name="connsiteY6" fmla="*/ 4267660 h 4286232"/>
              <a:gd name="connsiteX7" fmla="*/ 9261987 w 14217445"/>
              <a:gd name="connsiteY7" fmla="*/ 4061183 h 4286232"/>
              <a:gd name="connsiteX8" fmla="*/ 10559845 w 14217445"/>
              <a:gd name="connsiteY8" fmla="*/ 2615841 h 4286232"/>
              <a:gd name="connsiteX9" fmla="*/ 11887200 w 14217445"/>
              <a:gd name="connsiteY9" fmla="*/ 2202886 h 4286232"/>
              <a:gd name="connsiteX10" fmla="*/ 14217445 w 14217445"/>
              <a:gd name="connsiteY10" fmla="*/ 3441751 h 4286232"/>
              <a:gd name="connsiteX11" fmla="*/ 14217445 w 14217445"/>
              <a:gd name="connsiteY11" fmla="*/ 3441751 h 428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17445" h="4286232">
                <a:moveTo>
                  <a:pt x="0" y="1376976"/>
                </a:moveTo>
                <a:cubicBezTo>
                  <a:pt x="894735" y="1467924"/>
                  <a:pt x="1789471" y="1558873"/>
                  <a:pt x="2418735" y="1376976"/>
                </a:cubicBezTo>
                <a:cubicBezTo>
                  <a:pt x="3048000" y="1195079"/>
                  <a:pt x="3377381" y="472409"/>
                  <a:pt x="3775587" y="285596"/>
                </a:cubicBezTo>
                <a:cubicBezTo>
                  <a:pt x="4173793" y="98783"/>
                  <a:pt x="4360606" y="-235514"/>
                  <a:pt x="4807974" y="256099"/>
                </a:cubicBezTo>
                <a:cubicBezTo>
                  <a:pt x="5255342" y="747712"/>
                  <a:pt x="6115664" y="2625673"/>
                  <a:pt x="6459793" y="3235273"/>
                </a:cubicBezTo>
                <a:cubicBezTo>
                  <a:pt x="6803922" y="3844873"/>
                  <a:pt x="6685935" y="3741635"/>
                  <a:pt x="6872748" y="3913699"/>
                </a:cubicBezTo>
                <a:cubicBezTo>
                  <a:pt x="7059561" y="4085763"/>
                  <a:pt x="7182465" y="4243079"/>
                  <a:pt x="7580671" y="4267660"/>
                </a:cubicBezTo>
                <a:cubicBezTo>
                  <a:pt x="7978878" y="4292241"/>
                  <a:pt x="8765458" y="4336486"/>
                  <a:pt x="9261987" y="4061183"/>
                </a:cubicBezTo>
                <a:cubicBezTo>
                  <a:pt x="9758516" y="3785880"/>
                  <a:pt x="10122309" y="2925557"/>
                  <a:pt x="10559845" y="2615841"/>
                </a:cubicBezTo>
                <a:cubicBezTo>
                  <a:pt x="10997381" y="2306125"/>
                  <a:pt x="11277600" y="2065234"/>
                  <a:pt x="11887200" y="2202886"/>
                </a:cubicBezTo>
                <a:cubicBezTo>
                  <a:pt x="12496800" y="2340538"/>
                  <a:pt x="14217445" y="3441751"/>
                  <a:pt x="14217445" y="3441751"/>
                </a:cubicBezTo>
                <a:lnTo>
                  <a:pt x="14217445" y="3441751"/>
                </a:lnTo>
              </a:path>
            </a:pathLst>
          </a:custGeom>
          <a:ln/>
          <a:effectLst>
            <a:glow rad="1422400">
              <a:schemeClr val="bg1">
                <a:alpha val="7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-1259605"/>
            <a:ext cx="6518787" cy="92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30920" y="2965966"/>
            <a:ext cx="3545587" cy="3507327"/>
          </a:xfrm>
          <a:prstGeom prst="rect">
            <a:avLst/>
          </a:prstGeom>
          <a:effectLst>
            <a:glow rad="1473200">
              <a:schemeClr val="bg1">
                <a:alpha val="46000"/>
              </a:schemeClr>
            </a:glow>
            <a:softEdge rad="12700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8277"/>
            <a:ext cx="12192000" cy="160337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err="1">
                <a:solidFill>
                  <a:schemeClr val="bg1"/>
                </a:solidFill>
              </a:rPr>
              <a:t>Sommerpraktika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sind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nicht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obligatorisch</a:t>
            </a:r>
            <a:r>
              <a:rPr lang="pl-PL" sz="2800" b="1" dirty="0">
                <a:solidFill>
                  <a:schemeClr val="bg1"/>
                </a:solidFill>
              </a:rPr>
              <a:t>. </a:t>
            </a:r>
            <a:r>
              <a:rPr lang="pl-PL" sz="2800" b="1" dirty="0" err="1">
                <a:solidFill>
                  <a:schemeClr val="bg1"/>
                </a:solidFill>
              </a:rPr>
              <a:t>Die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Schüler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bekommen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dafür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Praktikumsgeld</a:t>
            </a:r>
            <a:r>
              <a:rPr lang="pl-PL" sz="2800" b="1" dirty="0">
                <a:solidFill>
                  <a:schemeClr val="bg1"/>
                </a:solidFill>
              </a:rPr>
              <a:t> (1000 Zloty) </a:t>
            </a:r>
            <a:r>
              <a:rPr lang="pl-PL" sz="2800" b="1" dirty="0" err="1">
                <a:solidFill>
                  <a:schemeClr val="bg1"/>
                </a:solidFill>
              </a:rPr>
              <a:t>und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Arbeitszeugniss</a:t>
            </a:r>
            <a:r>
              <a:rPr lang="pl-PL" sz="2800" b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chemeClr val="bg1"/>
                </a:solidFill>
              </a:rPr>
              <a:t>Es </a:t>
            </a:r>
            <a:r>
              <a:rPr lang="pl-PL" sz="2800" b="1" dirty="0" err="1">
                <a:solidFill>
                  <a:schemeClr val="bg1"/>
                </a:solidFill>
              </a:rPr>
              <a:t>ist</a:t>
            </a:r>
            <a:r>
              <a:rPr lang="pl-PL" sz="2800" b="1" dirty="0">
                <a:solidFill>
                  <a:schemeClr val="bg1"/>
                </a:solidFill>
              </a:rPr>
              <a:t> von </a:t>
            </a:r>
            <a:r>
              <a:rPr lang="pl-PL" sz="2800" b="1" dirty="0" err="1">
                <a:solidFill>
                  <a:schemeClr val="bg1"/>
                </a:solidFill>
              </a:rPr>
              <a:t>Vorteil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beider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Arbeitssuche</a:t>
            </a:r>
            <a:r>
              <a:rPr lang="pl-PL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250">
            <a:off x="7886475" y="5019774"/>
            <a:ext cx="3882077" cy="2194217"/>
          </a:xfrm>
          <a:prstGeom prst="rect">
            <a:avLst/>
          </a:prstGeom>
          <a:effectLst>
            <a:glow rad="1905000">
              <a:schemeClr val="bg1">
                <a:alpha val="29000"/>
              </a:schemeClr>
            </a:glo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33" y="2581261"/>
            <a:ext cx="6726667" cy="42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81" y="-467113"/>
            <a:ext cx="6003235" cy="848946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87" y="2380604"/>
            <a:ext cx="2679503" cy="1847850"/>
          </a:xfrm>
          <a:prstGeom prst="rect">
            <a:avLst/>
          </a:prstGeom>
          <a:effectLst>
            <a:glow rad="1028700">
              <a:schemeClr val="bg1">
                <a:alpha val="57000"/>
              </a:schemeClr>
            </a:glo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43" y="2380604"/>
            <a:ext cx="3299732" cy="1847850"/>
          </a:xfrm>
          <a:prstGeom prst="rect">
            <a:avLst/>
          </a:prstGeom>
          <a:effectLst>
            <a:glow rad="1028700">
              <a:schemeClr val="bg1">
                <a:alpha val="57000"/>
              </a:schemeClr>
            </a:glo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5" y="2380604"/>
            <a:ext cx="2776824" cy="1847850"/>
          </a:xfrm>
          <a:prstGeom prst="rect">
            <a:avLst/>
          </a:prstGeom>
          <a:effectLst>
            <a:glow rad="1028700">
              <a:schemeClr val="bg1">
                <a:alpha val="57000"/>
              </a:schemeClr>
            </a:glo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56" y="2413941"/>
            <a:ext cx="2562225" cy="1781175"/>
          </a:xfrm>
          <a:prstGeom prst="rect">
            <a:avLst/>
          </a:prstGeom>
          <a:effectLst>
            <a:glow rad="1028700">
              <a:schemeClr val="bg1">
                <a:alpha val="57000"/>
              </a:schemeClr>
            </a:glo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2077"/>
            <a:ext cx="12192000" cy="68897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 err="1">
                <a:solidFill>
                  <a:schemeClr val="bg1"/>
                </a:solidFill>
              </a:rPr>
              <a:t>Die</a:t>
            </a:r>
            <a:r>
              <a:rPr lang="pl-PL" sz="3000" b="1" dirty="0">
                <a:solidFill>
                  <a:schemeClr val="bg1"/>
                </a:solidFill>
              </a:rPr>
              <a:t> </a:t>
            </a:r>
            <a:r>
              <a:rPr lang="pl-PL" sz="3000" b="1" dirty="0" err="1">
                <a:solidFill>
                  <a:schemeClr val="bg1"/>
                </a:solidFill>
              </a:rPr>
              <a:t>Gesamtschule</a:t>
            </a:r>
            <a:r>
              <a:rPr lang="pl-PL" sz="3000" b="1" dirty="0">
                <a:solidFill>
                  <a:schemeClr val="bg1"/>
                </a:solidFill>
              </a:rPr>
              <a:t> Jeżowe </a:t>
            </a:r>
            <a:r>
              <a:rPr lang="pl-PL" sz="3000" b="1" dirty="0" err="1">
                <a:solidFill>
                  <a:schemeClr val="bg1"/>
                </a:solidFill>
              </a:rPr>
              <a:t>bietet</a:t>
            </a:r>
            <a:r>
              <a:rPr lang="pl-PL" sz="3000" b="1" dirty="0">
                <a:solidFill>
                  <a:schemeClr val="bg1"/>
                </a:solidFill>
              </a:rPr>
              <a:t> </a:t>
            </a:r>
            <a:r>
              <a:rPr lang="pl-PL" sz="3000" b="1" dirty="0" err="1">
                <a:solidFill>
                  <a:schemeClr val="bg1"/>
                </a:solidFill>
              </a:rPr>
              <a:t>auch</a:t>
            </a:r>
            <a:r>
              <a:rPr lang="pl-PL" sz="3000" b="1" dirty="0">
                <a:solidFill>
                  <a:schemeClr val="bg1"/>
                </a:solidFill>
              </a:rPr>
              <a:t> </a:t>
            </a:r>
            <a:r>
              <a:rPr lang="pl-PL" sz="3000" b="1" dirty="0" err="1">
                <a:solidFill>
                  <a:schemeClr val="bg1"/>
                </a:solidFill>
              </a:rPr>
              <a:t>kostenlose</a:t>
            </a:r>
            <a:r>
              <a:rPr lang="pl-PL" sz="3000" b="1" dirty="0">
                <a:solidFill>
                  <a:schemeClr val="bg1"/>
                </a:solidFill>
              </a:rPr>
              <a:t> </a:t>
            </a:r>
            <a:r>
              <a:rPr lang="pl-PL" sz="3000" b="1" dirty="0" err="1">
                <a:solidFill>
                  <a:schemeClr val="bg1"/>
                </a:solidFill>
              </a:rPr>
              <a:t>zusätzliche</a:t>
            </a:r>
            <a:r>
              <a:rPr lang="pl-PL" sz="3000" b="1" dirty="0">
                <a:solidFill>
                  <a:schemeClr val="bg1"/>
                </a:solidFill>
              </a:rPr>
              <a:t> </a:t>
            </a:r>
            <a:r>
              <a:rPr lang="pl-PL" sz="3000" b="1" dirty="0" err="1">
                <a:solidFill>
                  <a:schemeClr val="bg1"/>
                </a:solidFill>
              </a:rPr>
              <a:t>Berufskurse</a:t>
            </a:r>
            <a:r>
              <a:rPr lang="pl-PL" sz="30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974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3398 -0.2097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1048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2969 0.3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1687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23711 -0.215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107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00247 0.367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90501"/>
            <a:ext cx="12191999" cy="1466850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 err="1">
                <a:solidFill>
                  <a:schemeClr val="bg1"/>
                </a:solidFill>
              </a:rPr>
              <a:t>Praktikumserfahrungen</a:t>
            </a:r>
            <a:r>
              <a:rPr lang="pl-PL" sz="4400" b="1" dirty="0">
                <a:solidFill>
                  <a:schemeClr val="bg1"/>
                </a:solidFill>
              </a:rPr>
              <a:t> der </a:t>
            </a:r>
            <a:r>
              <a:rPr lang="pl-PL" sz="4400" b="1" dirty="0" err="1">
                <a:solidFill>
                  <a:schemeClr val="bg1"/>
                </a:solidFill>
              </a:rPr>
              <a:t>Schüler</a:t>
            </a:r>
            <a:endParaRPr lang="pl-PL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chemeClr val="bg1"/>
                </a:solidFill>
              </a:rPr>
              <a:t>Umfrage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0" y="2204382"/>
            <a:ext cx="6155819" cy="49965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90" y="1093200"/>
            <a:ext cx="4359410" cy="61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06377"/>
            <a:ext cx="12192000" cy="190817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 err="1">
                <a:solidFill>
                  <a:schemeClr val="bg1"/>
                </a:solidFill>
              </a:rPr>
              <a:t>Die</a:t>
            </a:r>
            <a:r>
              <a:rPr lang="pl-PL" sz="3200" b="1" dirty="0">
                <a:solidFill>
                  <a:schemeClr val="bg1"/>
                </a:solidFill>
              </a:rPr>
              <a:t> Umfrage </a:t>
            </a:r>
            <a:r>
              <a:rPr lang="pl-PL" sz="3200" b="1" dirty="0" err="1">
                <a:solidFill>
                  <a:schemeClr val="bg1"/>
                </a:solidFill>
              </a:rPr>
              <a:t>wurde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unter</a:t>
            </a:r>
            <a:r>
              <a:rPr lang="pl-PL" sz="3200" b="1" dirty="0">
                <a:solidFill>
                  <a:schemeClr val="bg1"/>
                </a:solidFill>
              </a:rPr>
              <a:t> 30 </a:t>
            </a:r>
            <a:r>
              <a:rPr lang="pl-PL" sz="3200" b="1" dirty="0" err="1">
                <a:solidFill>
                  <a:schemeClr val="bg1"/>
                </a:solidFill>
              </a:rPr>
              <a:t>Schülern</a:t>
            </a:r>
            <a:r>
              <a:rPr lang="pl-PL" sz="3200" b="1" dirty="0">
                <a:solidFill>
                  <a:schemeClr val="bg1"/>
                </a:solidFill>
              </a:rPr>
              <a:t> der 3. </a:t>
            </a:r>
            <a:r>
              <a:rPr lang="pl-PL" sz="3200" b="1" dirty="0" err="1">
                <a:solidFill>
                  <a:schemeClr val="bg1"/>
                </a:solidFill>
              </a:rPr>
              <a:t>und</a:t>
            </a:r>
            <a:r>
              <a:rPr lang="pl-PL" sz="3200" b="1" dirty="0">
                <a:solidFill>
                  <a:schemeClr val="bg1"/>
                </a:solidFill>
              </a:rPr>
              <a:t> 4. </a:t>
            </a:r>
            <a:r>
              <a:rPr lang="pl-PL" sz="3200" b="1" dirty="0" err="1">
                <a:solidFill>
                  <a:schemeClr val="bg1"/>
                </a:solidFill>
              </a:rPr>
              <a:t>Klasse</a:t>
            </a:r>
            <a:r>
              <a:rPr lang="pl-PL" sz="3200" b="1" dirty="0">
                <a:solidFill>
                  <a:schemeClr val="bg1"/>
                </a:solidFill>
              </a:rPr>
              <a:t> der </a:t>
            </a:r>
            <a:r>
              <a:rPr lang="pl-PL" sz="3200" b="1" dirty="0" err="1">
                <a:solidFill>
                  <a:schemeClr val="bg1"/>
                </a:solidFill>
              </a:rPr>
              <a:t>Technischen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Schule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durchgeführt</a:t>
            </a:r>
            <a:r>
              <a:rPr lang="pl-PL" sz="32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3200" b="1" dirty="0" err="1">
                <a:solidFill>
                  <a:schemeClr val="bg1"/>
                </a:solidFill>
              </a:rPr>
              <a:t>Die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Schüler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mussten</a:t>
            </a:r>
            <a:r>
              <a:rPr lang="pl-PL" sz="3200" b="1" dirty="0">
                <a:solidFill>
                  <a:schemeClr val="bg1"/>
                </a:solidFill>
              </a:rPr>
              <a:t> 4 </a:t>
            </a:r>
            <a:r>
              <a:rPr lang="pl-PL" sz="3200" b="1" dirty="0" err="1">
                <a:solidFill>
                  <a:schemeClr val="bg1"/>
                </a:solidFill>
              </a:rPr>
              <a:t>Fragen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beantworten</a:t>
            </a:r>
            <a:r>
              <a:rPr lang="pl-PL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78" y="1885950"/>
            <a:ext cx="5407971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1168178057"/>
              </p:ext>
            </p:extLst>
          </p:nvPr>
        </p:nvGraphicFramePr>
        <p:xfrm>
          <a:off x="1130300" y="1270000"/>
          <a:ext cx="9931400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rostokąt 3"/>
          <p:cNvSpPr/>
          <p:nvPr/>
        </p:nvSpPr>
        <p:spPr>
          <a:xfrm>
            <a:off x="1130300" y="1270000"/>
            <a:ext cx="9931401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0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2401"/>
            <a:ext cx="12192000" cy="80009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bg1"/>
                </a:solidFill>
              </a:rPr>
              <a:t>1.Hat </a:t>
            </a:r>
            <a:r>
              <a:rPr lang="pl-PL" sz="3200" b="1" dirty="0" err="1">
                <a:solidFill>
                  <a:schemeClr val="bg1"/>
                </a:solidFill>
              </a:rPr>
              <a:t>die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Praktikumsstelle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deine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Erwartungen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erfüllt</a:t>
            </a:r>
            <a:r>
              <a:rPr lang="pl-PL" sz="32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58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4" grpId="0" animBg="1"/>
      <p:bldP spid="4" grpId="1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975350878"/>
              </p:ext>
            </p:extLst>
          </p:nvPr>
        </p:nvGraphicFramePr>
        <p:xfrm>
          <a:off x="1767360" y="1596570"/>
          <a:ext cx="8657280" cy="504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1767359" y="1596570"/>
            <a:ext cx="8657281" cy="5043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0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3285"/>
            <a:ext cx="12192000" cy="114299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bg1"/>
                </a:solidFill>
              </a:rPr>
              <a:t>2. Hast </a:t>
            </a:r>
            <a:r>
              <a:rPr lang="pl-PL" sz="3200" b="1" dirty="0" err="1">
                <a:solidFill>
                  <a:schemeClr val="bg1"/>
                </a:solidFill>
              </a:rPr>
              <a:t>du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während</a:t>
            </a:r>
            <a:r>
              <a:rPr lang="pl-PL" sz="3200" b="1" dirty="0">
                <a:solidFill>
                  <a:schemeClr val="bg1"/>
                </a:solidFill>
              </a:rPr>
              <a:t> des </a:t>
            </a:r>
            <a:r>
              <a:rPr lang="pl-PL" sz="3200" b="1" dirty="0" err="1">
                <a:solidFill>
                  <a:schemeClr val="bg1"/>
                </a:solidFill>
              </a:rPr>
              <a:t>Praktikums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dein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Schulwissen</a:t>
            </a:r>
            <a:r>
              <a:rPr lang="pl-PL" sz="3200" b="1" dirty="0">
                <a:solidFill>
                  <a:schemeClr val="bg1"/>
                </a:solidFill>
              </a:rPr>
              <a:t> in </a:t>
            </a:r>
            <a:r>
              <a:rPr lang="pl-PL" sz="3200" b="1" dirty="0" err="1">
                <a:solidFill>
                  <a:schemeClr val="bg1"/>
                </a:solidFill>
              </a:rPr>
              <a:t>die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Praxis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umgesetzt</a:t>
            </a:r>
            <a:r>
              <a:rPr lang="pl-PL" sz="32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623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  <p:bldP spid="5" grpId="1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71354001"/>
              </p:ext>
            </p:extLst>
          </p:nvPr>
        </p:nvGraphicFramePr>
        <p:xfrm>
          <a:off x="2186552" y="1390650"/>
          <a:ext cx="781889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2186552" y="1371600"/>
            <a:ext cx="7818894" cy="535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0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3351"/>
            <a:ext cx="12191999" cy="104774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bg1"/>
                </a:solidFill>
              </a:rPr>
              <a:t>3.Hast </a:t>
            </a:r>
            <a:r>
              <a:rPr lang="pl-PL" sz="3200" b="1" dirty="0" err="1">
                <a:solidFill>
                  <a:schemeClr val="bg1"/>
                </a:solidFill>
              </a:rPr>
              <a:t>du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während</a:t>
            </a:r>
            <a:r>
              <a:rPr lang="pl-PL" sz="3200" b="1" dirty="0">
                <a:solidFill>
                  <a:schemeClr val="bg1"/>
                </a:solidFill>
              </a:rPr>
              <a:t> des </a:t>
            </a:r>
            <a:r>
              <a:rPr lang="pl-PL" sz="3200" b="1" dirty="0" err="1">
                <a:solidFill>
                  <a:schemeClr val="bg1"/>
                </a:solidFill>
              </a:rPr>
              <a:t>Praktikums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neue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Fähigkeiten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erworben</a:t>
            </a:r>
            <a:r>
              <a:rPr lang="pl-PL" sz="3200" b="1" dirty="0">
                <a:solidFill>
                  <a:schemeClr val="bg1"/>
                </a:solidFill>
              </a:rPr>
              <a:t>,  </a:t>
            </a:r>
            <a:r>
              <a:rPr lang="pl-PL" sz="3200" b="1" dirty="0" err="1">
                <a:solidFill>
                  <a:schemeClr val="bg1"/>
                </a:solidFill>
              </a:rPr>
              <a:t>die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du</a:t>
            </a:r>
            <a:r>
              <a:rPr lang="pl-PL" sz="3200" b="1" dirty="0">
                <a:solidFill>
                  <a:schemeClr val="bg1"/>
                </a:solidFill>
              </a:rPr>
              <a:t> im </a:t>
            </a:r>
            <a:r>
              <a:rPr lang="pl-PL" sz="3200" b="1" dirty="0" err="1">
                <a:solidFill>
                  <a:schemeClr val="bg1"/>
                </a:solidFill>
              </a:rPr>
              <a:t>Berufsleben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gebrauchen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kannst</a:t>
            </a:r>
            <a:r>
              <a:rPr lang="pl-PL" sz="32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53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  <p:bldP spid="5" grpId="1" animBg="1"/>
      <p:bldP spid="5" grpId="2" animBg="1"/>
      <p:bldP spid="5" grpId="3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998698771"/>
              </p:ext>
            </p:extLst>
          </p:nvPr>
        </p:nvGraphicFramePr>
        <p:xfrm>
          <a:off x="533400" y="1813927"/>
          <a:ext cx="11391900" cy="494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/>
          <p:cNvSpPr/>
          <p:nvPr/>
        </p:nvSpPr>
        <p:spPr>
          <a:xfrm>
            <a:off x="533400" y="1749522"/>
            <a:ext cx="11391900" cy="501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0" dirty="0"/>
              <a:t>?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133350"/>
            <a:ext cx="1219199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4.Was </a:t>
            </a:r>
            <a:r>
              <a:rPr lang="pl-PL" sz="3600" b="1" dirty="0" err="1">
                <a:solidFill>
                  <a:schemeClr val="bg1"/>
                </a:solidFill>
              </a:rPr>
              <a:t>bereitet</a:t>
            </a:r>
            <a:r>
              <a:rPr lang="pl-PL" sz="3600" b="1" dirty="0">
                <a:solidFill>
                  <a:schemeClr val="bg1"/>
                </a:solidFill>
              </a:rPr>
              <a:t> </a:t>
            </a:r>
            <a:r>
              <a:rPr lang="pl-PL" sz="3600" b="1" dirty="0" err="1">
                <a:solidFill>
                  <a:schemeClr val="bg1"/>
                </a:solidFill>
              </a:rPr>
              <a:t>dich</a:t>
            </a:r>
            <a:r>
              <a:rPr lang="pl-PL" sz="3600" b="1" dirty="0">
                <a:solidFill>
                  <a:schemeClr val="bg1"/>
                </a:solidFill>
              </a:rPr>
              <a:t> </a:t>
            </a:r>
            <a:r>
              <a:rPr lang="pl-PL" sz="3600" b="1" dirty="0" err="1">
                <a:solidFill>
                  <a:schemeClr val="bg1"/>
                </a:solidFill>
              </a:rPr>
              <a:t>besser</a:t>
            </a:r>
            <a:r>
              <a:rPr lang="pl-PL" sz="3600" b="1" dirty="0">
                <a:solidFill>
                  <a:schemeClr val="bg1"/>
                </a:solidFill>
              </a:rPr>
              <a:t> </a:t>
            </a:r>
            <a:r>
              <a:rPr lang="pl-PL" sz="3600" b="1" dirty="0" err="1">
                <a:solidFill>
                  <a:schemeClr val="bg1"/>
                </a:solidFill>
              </a:rPr>
              <a:t>auf</a:t>
            </a:r>
            <a:r>
              <a:rPr lang="pl-PL" sz="3600" b="1" dirty="0">
                <a:solidFill>
                  <a:schemeClr val="bg1"/>
                </a:solidFill>
              </a:rPr>
              <a:t> den </a:t>
            </a:r>
            <a:r>
              <a:rPr lang="pl-PL" sz="3600" b="1" dirty="0" err="1">
                <a:solidFill>
                  <a:schemeClr val="bg1"/>
                </a:solidFill>
              </a:rPr>
              <a:t>Beruf</a:t>
            </a:r>
            <a:r>
              <a:rPr lang="pl-PL" sz="3600" b="1" dirty="0">
                <a:solidFill>
                  <a:schemeClr val="bg1"/>
                </a:solidFill>
              </a:rPr>
              <a:t> </a:t>
            </a:r>
            <a:r>
              <a:rPr lang="pl-PL" sz="3600" b="1" dirty="0" err="1">
                <a:solidFill>
                  <a:schemeClr val="bg1"/>
                </a:solidFill>
              </a:rPr>
              <a:t>vor</a:t>
            </a:r>
            <a:r>
              <a:rPr lang="pl-PL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51997" y="972214"/>
            <a:ext cx="39070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A.  </a:t>
            </a:r>
            <a:r>
              <a:rPr lang="pl-PL" sz="3200" b="1" dirty="0" err="1">
                <a:solidFill>
                  <a:schemeClr val="bg1"/>
                </a:solidFill>
              </a:rPr>
              <a:t>das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>
                <a:solidFill>
                  <a:schemeClr val="bg1"/>
                </a:solidFill>
              </a:rPr>
              <a:t>Praktikum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014597" y="972214"/>
            <a:ext cx="39070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B.  der </a:t>
            </a:r>
            <a:r>
              <a:rPr lang="pl-PL" sz="3200" b="1" dirty="0" err="1">
                <a:solidFill>
                  <a:schemeClr val="bg1"/>
                </a:solidFill>
              </a:rPr>
              <a:t>Schulwerkstatt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9" grpId="1" animBg="1"/>
      <p:bldP spid="9" grpId="2" animBg="1"/>
      <p:bldP spid="9" grpId="3" animBg="1"/>
      <p:bldP spid="4" grpId="0" build="p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33" y="1121278"/>
            <a:ext cx="6484447" cy="6072009"/>
          </a:xfrm>
          <a:prstGeom prst="rect">
            <a:avLst/>
          </a:prstGeom>
          <a:effectLst>
            <a:glow>
              <a:schemeClr val="accent1"/>
            </a:glow>
            <a:softEdge rad="6477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1"/>
            <a:ext cx="11187490" cy="1562099"/>
          </a:xfrm>
          <a:effectLst>
            <a:glow rad="127000">
              <a:schemeClr val="bg1">
                <a:alpha val="27000"/>
              </a:schemeClr>
            </a:glow>
            <a:softEdge rad="6223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</a:t>
            </a:r>
            <a:r>
              <a:rPr lang="pl-PL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</a:t>
            </a:r>
            <a:r>
              <a:rPr lang="el-G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pl-PL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pl-PL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pl-PL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Besichtigung</a:t>
            </a:r>
            <a:r>
              <a:rPr lang="pl-PL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unserer</a:t>
            </a:r>
            <a:r>
              <a:rPr lang="pl-PL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Praktikumsräumen</a:t>
            </a:r>
            <a:r>
              <a:rPr lang="pl-PL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8936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97" y="1588770"/>
            <a:ext cx="4210939" cy="5954888"/>
          </a:xfrm>
          <a:prstGeom prst="rect">
            <a:avLst/>
          </a:prstGeom>
          <a:effectLst>
            <a:glow rad="381000">
              <a:schemeClr val="bg1">
                <a:alpha val="36000"/>
              </a:schemeClr>
            </a:glo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6" y="307825"/>
            <a:ext cx="5346773" cy="2068202"/>
          </a:xfrm>
          <a:prstGeom prst="rect">
            <a:avLst/>
          </a:prstGeom>
          <a:effectLst>
            <a:glow rad="139700">
              <a:schemeClr val="accent5">
                <a:satMod val="175000"/>
                <a:alpha val="21000"/>
              </a:schemeClr>
            </a:glo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9" y="2267996"/>
            <a:ext cx="3681443" cy="4590004"/>
          </a:xfrm>
          <a:prstGeom prst="rect">
            <a:avLst/>
          </a:prstGeom>
          <a:effectLst>
            <a:glow rad="6604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162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620282" y="1269150"/>
            <a:ext cx="5608304" cy="4331368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PRAKTIKA AN DER GESAMTSCHULE </a:t>
            </a:r>
            <a:br>
              <a:rPr lang="pl-PL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JEŻOWE</a:t>
            </a:r>
            <a:endParaRPr lang="pl-PL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6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7010" y="4424842"/>
            <a:ext cx="11771026" cy="1384995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Ausbildung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daurt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bestehen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3.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Berufsprüfungen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4.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bestehen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Studium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aufnehmen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7010" y="719554"/>
            <a:ext cx="11178925" cy="16486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8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Techniker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/in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Bauwesen</a:t>
            </a:r>
            <a:endParaRPr lang="pl-P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Techniker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/in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Friseurdienstleistungen</a:t>
            </a:r>
            <a:endParaRPr lang="pl-P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7010" y="196334"/>
            <a:ext cx="93449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Jeżowe kann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erlernen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031" y="-510748"/>
            <a:ext cx="2344999" cy="331617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8" name="Sześciokąt 7"/>
          <p:cNvSpPr/>
          <p:nvPr/>
        </p:nvSpPr>
        <p:spPr>
          <a:xfrm>
            <a:off x="7602722" y="2381584"/>
            <a:ext cx="1219967" cy="982995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ześciokąt 8"/>
          <p:cNvSpPr/>
          <p:nvPr/>
        </p:nvSpPr>
        <p:spPr>
          <a:xfrm>
            <a:off x="7590338" y="3420855"/>
            <a:ext cx="1219967" cy="982995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Sześciokąt 9"/>
          <p:cNvSpPr/>
          <p:nvPr/>
        </p:nvSpPr>
        <p:spPr>
          <a:xfrm>
            <a:off x="9822015" y="2351743"/>
            <a:ext cx="1219967" cy="982995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Sześciokąt 10"/>
          <p:cNvSpPr/>
          <p:nvPr/>
        </p:nvSpPr>
        <p:spPr>
          <a:xfrm>
            <a:off x="8778786" y="2885391"/>
            <a:ext cx="1219967" cy="982995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Sześciokąt 11"/>
          <p:cNvSpPr/>
          <p:nvPr/>
        </p:nvSpPr>
        <p:spPr>
          <a:xfrm>
            <a:off x="8788875" y="1833807"/>
            <a:ext cx="1219967" cy="982995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Sześciokąt 12"/>
          <p:cNvSpPr/>
          <p:nvPr/>
        </p:nvSpPr>
        <p:spPr>
          <a:xfrm>
            <a:off x="6548608" y="1846120"/>
            <a:ext cx="1219967" cy="982995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Sześciokąt 13"/>
          <p:cNvSpPr/>
          <p:nvPr/>
        </p:nvSpPr>
        <p:spPr>
          <a:xfrm>
            <a:off x="6521347" y="2885391"/>
            <a:ext cx="1219967" cy="982995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1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allAtOnce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1540042"/>
            <a:ext cx="10889228" cy="52096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b="1" dirty="0">
                <a:solidFill>
                  <a:srgbClr val="002060"/>
                </a:solidFill>
              </a:rPr>
              <a:t>Das Ministerium </a:t>
            </a:r>
            <a:r>
              <a:rPr lang="pl-PL" sz="2800" b="1" dirty="0" err="1">
                <a:solidFill>
                  <a:srgbClr val="002060"/>
                </a:solidFill>
              </a:rPr>
              <a:t>für</a:t>
            </a:r>
            <a:r>
              <a:rPr lang="pl-PL" sz="2800" b="1" dirty="0">
                <a:solidFill>
                  <a:srgbClr val="002060"/>
                </a:solidFill>
              </a:rPr>
              <a:t>  Familie, </a:t>
            </a:r>
            <a:r>
              <a:rPr lang="pl-PL" sz="2800" b="1" dirty="0" err="1">
                <a:solidFill>
                  <a:srgbClr val="002060"/>
                </a:solidFill>
              </a:rPr>
              <a:t>Arbeit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und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Soziales</a:t>
            </a:r>
            <a:r>
              <a:rPr lang="pl-PL" sz="2800" b="1" dirty="0">
                <a:solidFill>
                  <a:srgbClr val="002060"/>
                </a:solidFill>
              </a:rPr>
              <a:t> publizierte </a:t>
            </a:r>
            <a:r>
              <a:rPr lang="pl-PL" sz="2800" b="1" dirty="0" err="1">
                <a:solidFill>
                  <a:srgbClr val="002060"/>
                </a:solidFill>
              </a:rPr>
              <a:t>das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Berufs-Barometer</a:t>
            </a:r>
            <a:r>
              <a:rPr lang="pl-PL" sz="2800" b="1" dirty="0">
                <a:solidFill>
                  <a:srgbClr val="002060"/>
                </a:solidFill>
              </a:rPr>
              <a:t> 2017.</a:t>
            </a:r>
          </a:p>
          <a:p>
            <a:pPr marL="0" indent="0">
              <a:buNone/>
            </a:pPr>
            <a:r>
              <a:rPr lang="pl-PL" sz="2800" b="1" dirty="0">
                <a:solidFill>
                  <a:srgbClr val="002060"/>
                </a:solidFill>
              </a:rPr>
              <a:t>Der </a:t>
            </a:r>
            <a:r>
              <a:rPr lang="pl-PL" sz="2800" b="1" dirty="0" err="1">
                <a:solidFill>
                  <a:srgbClr val="002060"/>
                </a:solidFill>
              </a:rPr>
              <a:t>Bericht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zeigt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welche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Berufe</a:t>
            </a:r>
            <a:r>
              <a:rPr lang="pl-PL" sz="2800" b="1" dirty="0">
                <a:solidFill>
                  <a:srgbClr val="002060"/>
                </a:solidFill>
              </a:rPr>
              <a:t> in Polen  </a:t>
            </a:r>
            <a:r>
              <a:rPr lang="pl-PL" sz="2800" b="1" dirty="0" err="1">
                <a:solidFill>
                  <a:srgbClr val="002060"/>
                </a:solidFill>
              </a:rPr>
              <a:t>gefragt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werden</a:t>
            </a:r>
            <a:r>
              <a:rPr lang="pl-PL" sz="28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rgbClr val="002060"/>
                </a:solidFill>
              </a:rPr>
              <a:t>Techniker/in </a:t>
            </a:r>
            <a:r>
              <a:rPr lang="pl-PL" sz="2800" b="1" dirty="0" err="1">
                <a:solidFill>
                  <a:srgbClr val="002060"/>
                </a:solidFill>
              </a:rPr>
              <a:t>für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Bauwesen</a:t>
            </a:r>
            <a:r>
              <a:rPr lang="pl-PL" sz="2800" b="1" dirty="0">
                <a:solidFill>
                  <a:srgbClr val="002060"/>
                </a:solidFill>
              </a:rPr>
              <a:t> – </a:t>
            </a:r>
            <a:r>
              <a:rPr lang="pl-PL" sz="2800" b="1" dirty="0" err="1">
                <a:solidFill>
                  <a:srgbClr val="002060"/>
                </a:solidFill>
              </a:rPr>
              <a:t>Platz</a:t>
            </a:r>
            <a:r>
              <a:rPr lang="pl-PL" sz="2800" b="1" dirty="0">
                <a:solidFill>
                  <a:srgbClr val="002060"/>
                </a:solidFill>
              </a:rPr>
              <a:t> 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rgbClr val="002060"/>
                </a:solidFill>
              </a:rPr>
              <a:t>Techniker/in </a:t>
            </a:r>
            <a:r>
              <a:rPr lang="pl-PL" sz="2800" b="1" dirty="0" err="1">
                <a:solidFill>
                  <a:srgbClr val="002060"/>
                </a:solidFill>
              </a:rPr>
              <a:t>für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Friseurdienstleistungen</a:t>
            </a:r>
            <a:r>
              <a:rPr lang="pl-PL" sz="2800" b="1" dirty="0">
                <a:solidFill>
                  <a:srgbClr val="002060"/>
                </a:solidFill>
              </a:rPr>
              <a:t> – </a:t>
            </a:r>
            <a:r>
              <a:rPr lang="pl-PL" sz="2800" b="1" dirty="0" err="1">
                <a:solidFill>
                  <a:srgbClr val="002060"/>
                </a:solidFill>
              </a:rPr>
              <a:t>Platz</a:t>
            </a:r>
            <a:r>
              <a:rPr lang="pl-PL" sz="2800" b="1" dirty="0">
                <a:solidFill>
                  <a:srgbClr val="002060"/>
                </a:solidFill>
              </a:rPr>
              <a:t> 15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https://barometrzawodow.pl/userfiles/Barometr/2017/Raport_polski_web.pdf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61" y="-594623"/>
            <a:ext cx="5116275" cy="25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1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901"/>
            <a:ext cx="3727265" cy="239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287" y="1914126"/>
            <a:ext cx="11171991" cy="2764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Schüler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der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Gesamtschule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Jeżowe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absolvieren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folgende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Praktika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Werkstattunterricht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(2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Tage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in 2., 1 Tag in 3.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Klasse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Betriebspraktika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Mai/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Juni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(4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Wochen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in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ausgewählten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Bauunternehmen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und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Friseursalons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Sommerpraktika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(4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Wochen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in den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Sommerferien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72" y="4593803"/>
            <a:ext cx="6134988" cy="216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44" y="-166672"/>
            <a:ext cx="1780256" cy="25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308"/>
            <a:ext cx="12191999" cy="55338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002060"/>
                </a:solidFill>
              </a:rPr>
              <a:t>Schulwerkstatt </a:t>
            </a:r>
            <a:r>
              <a:rPr lang="pl-PL" sz="3600" b="1" dirty="0" err="1">
                <a:solidFill>
                  <a:srgbClr val="002060"/>
                </a:solidFill>
              </a:rPr>
              <a:t>für</a:t>
            </a:r>
            <a:r>
              <a:rPr lang="pl-PL" sz="3600" b="1" dirty="0">
                <a:solidFill>
                  <a:srgbClr val="002060"/>
                </a:solidFill>
              </a:rPr>
              <a:t> </a:t>
            </a:r>
            <a:r>
              <a:rPr lang="pl-PL" sz="3600" b="1" dirty="0" err="1">
                <a:solidFill>
                  <a:srgbClr val="002060"/>
                </a:solidFill>
              </a:rPr>
              <a:t>Bautechniker</a:t>
            </a: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16" name="Schemat blokowy: przygotowanie 15"/>
          <p:cNvSpPr/>
          <p:nvPr/>
        </p:nvSpPr>
        <p:spPr>
          <a:xfrm>
            <a:off x="8267401" y="1006198"/>
            <a:ext cx="3709338" cy="2142463"/>
          </a:xfrm>
          <a:prstGeom prst="flowChartPreparati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przygotowanie 16"/>
          <p:cNvSpPr/>
          <p:nvPr/>
        </p:nvSpPr>
        <p:spPr>
          <a:xfrm rot="16200000">
            <a:off x="392940" y="3932100"/>
            <a:ext cx="3372125" cy="2142462"/>
          </a:xfrm>
          <a:prstGeom prst="flowChartPreparati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przygotowanie 17"/>
          <p:cNvSpPr/>
          <p:nvPr/>
        </p:nvSpPr>
        <p:spPr>
          <a:xfrm>
            <a:off x="264597" y="1006198"/>
            <a:ext cx="3709338" cy="2142463"/>
          </a:xfrm>
          <a:prstGeom prst="flowChartPreparati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przygotowanie 18"/>
          <p:cNvSpPr/>
          <p:nvPr/>
        </p:nvSpPr>
        <p:spPr>
          <a:xfrm>
            <a:off x="4265999" y="1006198"/>
            <a:ext cx="3709338" cy="2142463"/>
          </a:xfrm>
          <a:prstGeom prst="flowChartPreparation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przygotowanie 19"/>
          <p:cNvSpPr/>
          <p:nvPr/>
        </p:nvSpPr>
        <p:spPr>
          <a:xfrm rot="16200000">
            <a:off x="8443014" y="3932099"/>
            <a:ext cx="3372125" cy="2142462"/>
          </a:xfrm>
          <a:prstGeom prst="flowChartPreparation">
            <a:avLst/>
          </a:prstGeom>
          <a:blipFill dpi="0" rotWithShape="0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65" y="2535250"/>
            <a:ext cx="3469215" cy="49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5982"/>
            <a:ext cx="12192000" cy="6193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bg1"/>
                </a:solidFill>
              </a:rPr>
              <a:t>Schulwerkstatt </a:t>
            </a:r>
            <a:r>
              <a:rPr lang="pl-PL" sz="2800" b="1" dirty="0" err="1">
                <a:solidFill>
                  <a:schemeClr val="bg1"/>
                </a:solidFill>
              </a:rPr>
              <a:t>für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chemeClr val="bg1"/>
                </a:solidFill>
              </a:rPr>
              <a:t>Friseure</a:t>
            </a:r>
            <a:endParaRPr lang="pl-PL" sz="2800" b="1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9" name="Schemat blokowy: przygotowanie 8"/>
          <p:cNvSpPr/>
          <p:nvPr/>
        </p:nvSpPr>
        <p:spPr>
          <a:xfrm>
            <a:off x="8019334" y="4554908"/>
            <a:ext cx="3709338" cy="2142463"/>
          </a:xfrm>
          <a:prstGeom prst="flowChartPreparati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przygotowanie 9"/>
          <p:cNvSpPr/>
          <p:nvPr/>
        </p:nvSpPr>
        <p:spPr>
          <a:xfrm rot="16200000">
            <a:off x="406322" y="1702573"/>
            <a:ext cx="3372125" cy="2142462"/>
          </a:xfrm>
          <a:prstGeom prst="flowChartPreparati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przygotowanie 10"/>
          <p:cNvSpPr/>
          <p:nvPr/>
        </p:nvSpPr>
        <p:spPr>
          <a:xfrm>
            <a:off x="4142907" y="4564082"/>
            <a:ext cx="3709338" cy="2142463"/>
          </a:xfrm>
          <a:prstGeom prst="flowChartPreparati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przygotowanie 11"/>
          <p:cNvSpPr/>
          <p:nvPr/>
        </p:nvSpPr>
        <p:spPr>
          <a:xfrm>
            <a:off x="266480" y="4554908"/>
            <a:ext cx="3709338" cy="2142463"/>
          </a:xfrm>
          <a:prstGeom prst="flowChartPreparation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przygotowanie 12"/>
          <p:cNvSpPr/>
          <p:nvPr/>
        </p:nvSpPr>
        <p:spPr>
          <a:xfrm rot="16200000">
            <a:off x="8302556" y="1713312"/>
            <a:ext cx="3372125" cy="2142462"/>
          </a:xfrm>
          <a:prstGeom prst="flowChartPreparation">
            <a:avLst/>
          </a:prstGeom>
          <a:blipFill dpi="0" rotWithShape="0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68" y="139146"/>
            <a:ext cx="3469215" cy="49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8" y="971551"/>
            <a:ext cx="4659250" cy="658887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957220" y="6000749"/>
            <a:ext cx="270932" cy="85725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505438" y="5543549"/>
            <a:ext cx="270932" cy="131445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053656" y="5162549"/>
            <a:ext cx="270932" cy="16954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574360" y="4743449"/>
            <a:ext cx="298446" cy="210502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095064" y="4229099"/>
            <a:ext cx="298446" cy="262890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643282" y="3809999"/>
            <a:ext cx="298446" cy="304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163986" y="2933699"/>
            <a:ext cx="298446" cy="39243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707984" y="1981199"/>
            <a:ext cx="302666" cy="48672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9257836" y="1162050"/>
            <a:ext cx="358634" cy="572452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9863656" y="228600"/>
            <a:ext cx="328094" cy="665797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0433498" y="190501"/>
            <a:ext cx="328094" cy="665797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0984655" y="242888"/>
            <a:ext cx="328094" cy="6657973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1553557" y="200027"/>
            <a:ext cx="328094" cy="6657973"/>
          </a:xfrm>
          <a:prstGeom prst="rect">
            <a:avLst/>
          </a:prstGeom>
          <a:solidFill>
            <a:srgbClr val="66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0" y="2495550"/>
            <a:ext cx="3181350" cy="318135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2400"/>
            <a:ext cx="12192000" cy="13335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800" b="1" dirty="0" err="1">
                <a:solidFill>
                  <a:srgbClr val="002060"/>
                </a:solidFill>
              </a:rPr>
              <a:t>Werkstattunterricht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und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Praktika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sind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obligatorisch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und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die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Schüler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bekommen</a:t>
            </a:r>
            <a:r>
              <a:rPr lang="pl-PL" sz="2800" b="1" dirty="0">
                <a:solidFill>
                  <a:srgbClr val="002060"/>
                </a:solidFill>
              </a:rPr>
              <a:t> in den </a:t>
            </a:r>
            <a:r>
              <a:rPr lang="pl-PL" sz="2800" b="1" dirty="0" err="1">
                <a:solidFill>
                  <a:srgbClr val="002060"/>
                </a:solidFill>
              </a:rPr>
              <a:t>Fächern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>
                <a:solidFill>
                  <a:srgbClr val="002060"/>
                </a:solidFill>
              </a:rPr>
              <a:t>Noten</a:t>
            </a:r>
            <a:r>
              <a:rPr lang="pl-PL" sz="2800" b="1" dirty="0">
                <a:solidFill>
                  <a:srgbClr val="002060"/>
                </a:solidFill>
              </a:rPr>
              <a:t> im </a:t>
            </a:r>
            <a:r>
              <a:rPr lang="pl-PL" sz="2800" b="1" dirty="0" err="1">
                <a:solidFill>
                  <a:srgbClr val="002060"/>
                </a:solidFill>
              </a:rPr>
              <a:t>Schulzeugniss</a:t>
            </a:r>
            <a:r>
              <a:rPr lang="pl-PL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4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build="p" animBg="1"/>
    </p:bldLst>
  </p:timing>
</p:sld>
</file>

<file path=ppt/theme/theme1.xml><?xml version="1.0" encoding="utf-8"?>
<a:theme xmlns:a="http://schemas.openxmlformats.org/drawingml/2006/main" name="prezentacja_szkoly_erasmus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edited_Bildungssystem in Polen nach der Reform 1999 [Automatycznie zapisany]</Template>
  <TotalTime>2085</TotalTime>
  <Words>315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prezentacja_szkoly_erasmus</vt:lpstr>
      <vt:lpstr>PowerPoint Presentation</vt:lpstr>
      <vt:lpstr>PowerPoint Presentation</vt:lpstr>
      <vt:lpstr>PRAKTIKA AN DER GESAMTSCHULE  JEŻOWE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</dc:creator>
  <cp:lastModifiedBy>Ela Łagocka</cp:lastModifiedBy>
  <cp:revision>79</cp:revision>
  <dcterms:created xsi:type="dcterms:W3CDTF">2017-10-17T19:16:45Z</dcterms:created>
  <dcterms:modified xsi:type="dcterms:W3CDTF">2017-12-11T14:40:55Z</dcterms:modified>
</cp:coreProperties>
</file>