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  <a:prstGeom prst="rect">
            <a:avLst/>
          </a:prstGeo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107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367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274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267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05888" y="6021289"/>
            <a:ext cx="670560" cy="300831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84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6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26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87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910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1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86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83000"/>
              </a:schemeClr>
            </a:gs>
            <a:gs pos="60000">
              <a:schemeClr val="accent5">
                <a:lumMod val="20000"/>
                <a:lumOff val="80000"/>
                <a:alpha val="9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1EAF71F-1A43-41B7-B605-0710A83174B7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013" y="-5063"/>
            <a:ext cx="1568840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44"/>
            <a:ext cx="3714404" cy="7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8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b="1" kern="1200">
          <a:ln w="6350">
            <a:solidFill>
              <a:schemeClr val="accent1">
                <a:shade val="43000"/>
              </a:schemeClr>
            </a:solidFill>
          </a:ln>
          <a:solidFill>
            <a:srgbClr val="FFC000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Tx/>
        <a:buBlip>
          <a:blip r:embed="rId13"/>
        </a:buBlip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Tx/>
        <a:buBlip>
          <a:blip r:embed="rId13"/>
        </a:buBlip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Tx/>
        <a:buBlip>
          <a:blip r:embed="rId13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Tx/>
        <a:buBlip>
          <a:blip r:embed="rId13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Tx/>
        <a:buBlip>
          <a:blip r:embed="rId13"/>
        </a:buBlip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7775" y="2448570"/>
            <a:ext cx="10750549" cy="1470025"/>
          </a:xfrm>
        </p:spPr>
        <p:txBody>
          <a:bodyPr>
            <a:noAutofit/>
          </a:bodyPr>
          <a:lstStyle/>
          <a:p>
            <a:pPr algn="ctr"/>
            <a:r>
              <a:rPr lang="de-DE" sz="4800" dirty="0" smtClean="0"/>
              <a:t>Das Bildungssystem  in </a:t>
            </a:r>
            <a:r>
              <a:rPr lang="de-DE" sz="4800" dirty="0" err="1" smtClean="0"/>
              <a:t>Lettla</a:t>
            </a:r>
            <a:r>
              <a:rPr lang="lv-LV" sz="4800" dirty="0" smtClean="0"/>
              <a:t>nd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17982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3"/>
          <p:cNvSpPr>
            <a:spLocks noGrp="1"/>
          </p:cNvSpPr>
          <p:nvPr>
            <p:ph type="body" idx="2"/>
          </p:nvPr>
        </p:nvSpPr>
        <p:spPr>
          <a:xfrm>
            <a:off x="776019" y="1666966"/>
            <a:ext cx="4833947" cy="5191034"/>
          </a:xfrm>
        </p:spPr>
        <p:txBody>
          <a:bodyPr>
            <a:noAutofit/>
          </a:bodyPr>
          <a:lstStyle/>
          <a:p>
            <a:r>
              <a:rPr lang="de-DE" sz="2400" dirty="0"/>
              <a:t>Das lettische Bildungssystem ist zentralstaatlich organisiert. Das Bildungssystem in Lettland beginnt mit der Vorschulausbildung (</a:t>
            </a:r>
            <a:r>
              <a:rPr lang="de-DE" sz="2400" dirty="0" err="1"/>
              <a:t>Pirmskolas</a:t>
            </a:r>
            <a:r>
              <a:rPr lang="de-DE" sz="2400" dirty="0"/>
              <a:t> </a:t>
            </a:r>
            <a:r>
              <a:rPr lang="de-DE" sz="2400" dirty="0" err="1"/>
              <a:t>izglītība</a:t>
            </a:r>
            <a:r>
              <a:rPr lang="de-DE" sz="2400" dirty="0"/>
              <a:t>) im Alter von 5 oder 6 Jahren</a:t>
            </a:r>
            <a:r>
              <a:rPr lang="de-DE" sz="2400" dirty="0" smtClean="0"/>
              <a:t>.</a:t>
            </a:r>
            <a:endParaRPr lang="lv-LV" sz="2400" dirty="0" smtClean="0"/>
          </a:p>
          <a:p>
            <a:r>
              <a:rPr lang="de-DE" sz="2400" dirty="0" smtClean="0"/>
              <a:t> </a:t>
            </a:r>
            <a:r>
              <a:rPr lang="de-DE" sz="2400" dirty="0"/>
              <a:t>Vom 7. Lebensjahr an beginnt die allgemeine Schulpflicht bis zum 16. Lebensjahr. </a:t>
            </a:r>
            <a:endParaRPr lang="lv-LV" sz="2400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6481" y="2242880"/>
            <a:ext cx="4762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a vietturis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37" r="26337"/>
          <a:stretch>
            <a:fillRect/>
          </a:stretch>
        </p:blipFill>
        <p:spPr>
          <a:xfrm>
            <a:off x="7301129" y="947352"/>
            <a:ext cx="3598146" cy="5071533"/>
          </a:xfrm>
          <a:prstGeom prst="rect">
            <a:avLst/>
          </a:prstGeo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52850" y="1456900"/>
            <a:ext cx="6345301" cy="4976851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de-DE" sz="2400" dirty="0"/>
              <a:t>Der Pflichtbesuch gliedert sich </a:t>
            </a:r>
            <a:r>
              <a:rPr lang="de-DE" sz="2400" dirty="0" smtClean="0"/>
              <a:t>in</a:t>
            </a:r>
            <a:r>
              <a:rPr lang="lv-LV" sz="2400" dirty="0" smtClean="0"/>
              <a:t> </a:t>
            </a:r>
          </a:p>
          <a:p>
            <a:pPr>
              <a:lnSpc>
                <a:spcPct val="150000"/>
              </a:lnSpc>
              <a:buSzPct val="100000"/>
            </a:pPr>
            <a:r>
              <a:rPr lang="lv-LV" sz="2400" dirty="0"/>
              <a:t>einen Primärunterricht (Sākumskola und Pamatskola, </a:t>
            </a:r>
            <a:r>
              <a:rPr lang="de-DE" sz="2400" dirty="0" smtClean="0"/>
              <a:t>Klassen</a:t>
            </a:r>
            <a:r>
              <a:rPr lang="lv-LV" sz="2400" dirty="0" smtClean="0"/>
              <a:t> </a:t>
            </a:r>
            <a:r>
              <a:rPr lang="lv-LV" sz="2400" dirty="0"/>
              <a:t>1 bis 4) </a:t>
            </a:r>
            <a:endParaRPr lang="lv-LV" sz="2400" dirty="0" smtClean="0"/>
          </a:p>
          <a:p>
            <a:pPr>
              <a:lnSpc>
                <a:spcPct val="150000"/>
              </a:lnSpc>
              <a:buSzPct val="100000"/>
            </a:pPr>
            <a:r>
              <a:rPr lang="lv-LV" sz="2400" dirty="0" err="1" smtClean="0"/>
              <a:t>und</a:t>
            </a:r>
            <a:r>
              <a:rPr lang="lv-LV" sz="2400" dirty="0" smtClean="0"/>
              <a:t> </a:t>
            </a:r>
            <a:r>
              <a:rPr lang="lv-LV" sz="2400" dirty="0" err="1"/>
              <a:t>einen</a:t>
            </a:r>
            <a:r>
              <a:rPr lang="lv-LV" sz="2400" dirty="0"/>
              <a:t> </a:t>
            </a:r>
            <a:r>
              <a:rPr lang="lv-LV" sz="2400" dirty="0" err="1"/>
              <a:t>Sekundärunterricht</a:t>
            </a:r>
            <a:r>
              <a:rPr lang="lv-LV" sz="2400" dirty="0"/>
              <a:t> (Vidusskola, </a:t>
            </a:r>
            <a:r>
              <a:rPr lang="lv-LV" sz="2400" dirty="0" err="1"/>
              <a:t>Klassen</a:t>
            </a:r>
            <a:r>
              <a:rPr lang="lv-LV" sz="2400" dirty="0"/>
              <a:t> 5 </a:t>
            </a:r>
            <a:r>
              <a:rPr lang="lv-LV" sz="2400" dirty="0" err="1"/>
              <a:t>bis</a:t>
            </a:r>
            <a:r>
              <a:rPr lang="lv-LV" sz="2400" dirty="0"/>
              <a:t> 9), der </a:t>
            </a:r>
            <a:r>
              <a:rPr lang="lv-LV" sz="2400" dirty="0" err="1"/>
              <a:t>durch</a:t>
            </a:r>
            <a:r>
              <a:rPr lang="lv-LV" sz="2400" dirty="0"/>
              <a:t> </a:t>
            </a:r>
            <a:r>
              <a:rPr lang="lv-LV" sz="2400" dirty="0" err="1"/>
              <a:t>ein</a:t>
            </a:r>
            <a:r>
              <a:rPr lang="lv-LV" sz="2400" dirty="0"/>
              <a:t> </a:t>
            </a:r>
            <a:r>
              <a:rPr lang="lv-LV" sz="2400" dirty="0" err="1"/>
              <a:t>Abschlusszertifikat</a:t>
            </a:r>
            <a:r>
              <a:rPr lang="lv-LV" sz="2400" dirty="0"/>
              <a:t> (Apliecība par pamatizglītību) </a:t>
            </a:r>
            <a:r>
              <a:rPr lang="lv-LV" sz="2400" dirty="0" err="1"/>
              <a:t>bestätigt</a:t>
            </a:r>
            <a:r>
              <a:rPr lang="lv-LV" sz="2400" dirty="0"/>
              <a:t> </a:t>
            </a:r>
            <a:r>
              <a:rPr lang="lv-LV" sz="2400" dirty="0" err="1"/>
              <a:t>wird</a:t>
            </a:r>
            <a:r>
              <a:rPr lang="lv-LV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13038" y="770542"/>
            <a:ext cx="10972800" cy="1399032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/>
              <a:t>Anschließend an diese Ausbildung und bei Vorliegen dieses Abschlusszertifikates können</a:t>
            </a:r>
            <a:endParaRPr lang="lv-LV" sz="3600" b="1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4294967295"/>
          </p:nvPr>
        </p:nvSpPr>
        <p:spPr>
          <a:xfrm>
            <a:off x="943275" y="5374160"/>
            <a:ext cx="4856163" cy="120529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lv-LV" sz="2000" dirty="0" err="1" smtClean="0"/>
              <a:t>allgemein-weiterbildende</a:t>
            </a:r>
            <a:r>
              <a:rPr lang="lv-LV" sz="2000" dirty="0" smtClean="0"/>
              <a:t> </a:t>
            </a:r>
            <a:r>
              <a:rPr lang="lv-LV" sz="2000" dirty="0" err="1"/>
              <a:t>Schulen</a:t>
            </a:r>
            <a:r>
              <a:rPr lang="lv-LV" sz="2000" dirty="0"/>
              <a:t> (Vispārējā vidējā izglītība, </a:t>
            </a:r>
            <a:r>
              <a:rPr lang="lv-LV" sz="2000" dirty="0" err="1"/>
              <a:t>Klassen</a:t>
            </a:r>
            <a:r>
              <a:rPr lang="lv-LV" sz="2000" dirty="0"/>
              <a:t> 10 </a:t>
            </a:r>
            <a:r>
              <a:rPr lang="lv-LV" sz="2000" dirty="0" err="1"/>
              <a:t>bis</a:t>
            </a:r>
            <a:r>
              <a:rPr lang="lv-LV" sz="2000" dirty="0"/>
              <a:t> 12</a:t>
            </a:r>
            <a:r>
              <a:rPr lang="lv-LV" sz="2000" dirty="0" smtClean="0"/>
              <a:t>)       </a:t>
            </a:r>
            <a:r>
              <a:rPr lang="lv-LV" sz="2000" dirty="0" err="1" smtClean="0"/>
              <a:t>oder</a:t>
            </a:r>
            <a:endParaRPr lang="lv-LV" sz="2000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half" idx="4294967295"/>
          </p:nvPr>
        </p:nvSpPr>
        <p:spPr>
          <a:xfrm>
            <a:off x="6016882" y="5385488"/>
            <a:ext cx="4864100" cy="681037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de-DE" sz="2000" dirty="0"/>
              <a:t>berufliche-weiterbildende Schulen (</a:t>
            </a:r>
            <a:r>
              <a:rPr lang="de-DE" sz="2000" dirty="0" err="1"/>
              <a:t>Profesionālā</a:t>
            </a:r>
            <a:r>
              <a:rPr lang="de-DE" sz="2000" dirty="0"/>
              <a:t> </a:t>
            </a:r>
            <a:r>
              <a:rPr lang="de-DE" sz="2000" dirty="0" err="1"/>
              <a:t>vidējā</a:t>
            </a:r>
            <a:r>
              <a:rPr lang="de-DE" sz="2000" dirty="0"/>
              <a:t> </a:t>
            </a:r>
            <a:r>
              <a:rPr lang="de-DE" sz="2000" dirty="0" err="1"/>
              <a:t>izglītība</a:t>
            </a:r>
            <a:r>
              <a:rPr lang="de-DE" sz="2000" dirty="0" smtClean="0"/>
              <a:t>)</a:t>
            </a:r>
            <a:r>
              <a:rPr lang="lv-LV" sz="2000" dirty="0"/>
              <a:t> ) </a:t>
            </a:r>
            <a:r>
              <a:rPr lang="lv-LV" sz="2000" dirty="0" err="1"/>
              <a:t>besucht</a:t>
            </a:r>
            <a:r>
              <a:rPr lang="lv-LV" sz="2000" dirty="0"/>
              <a:t> </a:t>
            </a:r>
            <a:r>
              <a:rPr lang="lv-LV" sz="2000" dirty="0" err="1"/>
              <a:t>werden</a:t>
            </a:r>
            <a:r>
              <a:rPr lang="lv-LV" sz="2000" dirty="0"/>
              <a:t>. </a:t>
            </a:r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103356" y="2004046"/>
            <a:ext cx="4527550" cy="3017837"/>
          </a:xfrm>
          <a:prstGeom prst="rect">
            <a:avLst/>
          </a:prstGeom>
        </p:spPr>
      </p:pic>
      <p:pic>
        <p:nvPicPr>
          <p:cNvPr id="8" name="Satura vietturis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165163" y="2004046"/>
            <a:ext cx="4836807" cy="30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727" y="889687"/>
            <a:ext cx="10617305" cy="5544064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de-DE" sz="2400" dirty="0"/>
              <a:t>Das lettische Berufsbildungsgesetz von 1999 (</a:t>
            </a:r>
            <a:r>
              <a:rPr lang="de-DE" sz="2400" dirty="0" err="1"/>
              <a:t>Profesionālās</a:t>
            </a:r>
            <a:r>
              <a:rPr lang="de-DE" sz="2400" dirty="0"/>
              <a:t> </a:t>
            </a:r>
            <a:r>
              <a:rPr lang="de-DE" sz="2400" dirty="0" err="1"/>
              <a:t>izglītības</a:t>
            </a:r>
            <a:r>
              <a:rPr lang="de-DE" sz="2400" dirty="0"/>
              <a:t> </a:t>
            </a:r>
            <a:r>
              <a:rPr lang="de-DE" sz="2400" dirty="0" err="1"/>
              <a:t>likums</a:t>
            </a:r>
            <a:r>
              <a:rPr lang="de-DE" sz="2400" dirty="0"/>
              <a:t>, 1999) unterteilt die Berufsbildung in folgende Bereiche</a:t>
            </a:r>
            <a:r>
              <a:rPr lang="de-DE" sz="2400" dirty="0" smtClean="0"/>
              <a:t>:</a:t>
            </a:r>
            <a:endParaRPr lang="ru-RU" sz="2400" dirty="0" smtClean="0"/>
          </a:p>
          <a:p>
            <a:pPr algn="l">
              <a:lnSpc>
                <a:spcPct val="150000"/>
              </a:lnSpc>
              <a:buSzPct val="100000"/>
            </a:pPr>
            <a:r>
              <a:rPr lang="de-DE" sz="2400" dirty="0"/>
              <a:t>berufliche Grundschulbildung (</a:t>
            </a:r>
            <a:r>
              <a:rPr lang="de-DE" sz="2400" dirty="0" err="1"/>
              <a:t>profesionālā</a:t>
            </a:r>
            <a:r>
              <a:rPr lang="de-DE" sz="2400" dirty="0"/>
              <a:t> </a:t>
            </a:r>
            <a:r>
              <a:rPr lang="de-DE" sz="2400" dirty="0" err="1"/>
              <a:t>pamatizglītība</a:t>
            </a:r>
            <a:r>
              <a:rPr lang="de-DE" sz="2400" dirty="0"/>
              <a:t>),</a:t>
            </a:r>
          </a:p>
          <a:p>
            <a:pPr algn="l">
              <a:lnSpc>
                <a:spcPct val="150000"/>
              </a:lnSpc>
              <a:buSzPct val="100000"/>
            </a:pPr>
            <a:r>
              <a:rPr lang="de-DE" sz="2400" dirty="0"/>
              <a:t>mittlere berufliche Bildung (</a:t>
            </a:r>
            <a:r>
              <a:rPr lang="de-DE" sz="2400" dirty="0" err="1"/>
              <a:t>arodizglītība</a:t>
            </a:r>
            <a:r>
              <a:rPr lang="de-DE" sz="2400" dirty="0"/>
              <a:t>),</a:t>
            </a:r>
          </a:p>
          <a:p>
            <a:pPr algn="l">
              <a:lnSpc>
                <a:spcPct val="150000"/>
              </a:lnSpc>
              <a:buSzPct val="100000"/>
            </a:pPr>
            <a:r>
              <a:rPr lang="de-DE" sz="2400" dirty="0"/>
              <a:t>berufliche </a:t>
            </a:r>
            <a:r>
              <a:rPr lang="de-DE" sz="2400" dirty="0" smtClean="0"/>
              <a:t>Sekundarbildung </a:t>
            </a:r>
            <a:r>
              <a:rPr lang="de-DE" sz="2400" dirty="0"/>
              <a:t>(</a:t>
            </a:r>
            <a:r>
              <a:rPr lang="de-DE" sz="2400" dirty="0" err="1"/>
              <a:t>profesionālā</a:t>
            </a:r>
            <a:r>
              <a:rPr lang="de-DE" sz="2400" dirty="0"/>
              <a:t> </a:t>
            </a:r>
            <a:r>
              <a:rPr lang="de-DE" sz="2400" dirty="0" err="1"/>
              <a:t>vidējā</a:t>
            </a:r>
            <a:r>
              <a:rPr lang="de-DE" sz="2400" dirty="0"/>
              <a:t> </a:t>
            </a:r>
            <a:r>
              <a:rPr lang="de-DE" sz="2400" dirty="0" err="1"/>
              <a:t>izglītība</a:t>
            </a:r>
            <a:r>
              <a:rPr lang="de-DE" sz="2400" dirty="0"/>
              <a:t>) </a:t>
            </a:r>
            <a:r>
              <a:rPr lang="de-DE" sz="2400" dirty="0" smtClean="0"/>
              <a:t>und</a:t>
            </a:r>
            <a:r>
              <a:rPr lang="lv-LV" sz="2400" dirty="0" smtClean="0"/>
              <a:t> </a:t>
            </a:r>
            <a:r>
              <a:rPr lang="de-DE" sz="2400" dirty="0" smtClean="0"/>
              <a:t>höhere </a:t>
            </a:r>
            <a:r>
              <a:rPr lang="de-DE" sz="2400" dirty="0"/>
              <a:t>Berufsbildung (</a:t>
            </a:r>
            <a:r>
              <a:rPr lang="de-DE" sz="2400" dirty="0" err="1"/>
              <a:t>profesionālā</a:t>
            </a:r>
            <a:r>
              <a:rPr lang="de-DE" sz="2400" dirty="0"/>
              <a:t> </a:t>
            </a:r>
            <a:r>
              <a:rPr lang="de-DE" sz="2400" dirty="0" err="1"/>
              <a:t>augstākā</a:t>
            </a:r>
            <a:r>
              <a:rPr lang="de-DE" sz="2400" dirty="0"/>
              <a:t> </a:t>
            </a:r>
            <a:r>
              <a:rPr lang="de-DE" sz="2400" dirty="0" err="1"/>
              <a:t>izglītība</a:t>
            </a:r>
            <a:r>
              <a:rPr lang="de-DE" sz="2400" dirty="0"/>
              <a:t>). </a:t>
            </a:r>
            <a:r>
              <a:rPr lang="de-DE" sz="2400" dirty="0" smtClean="0"/>
              <a:t>Die höhere Berufsbildung ist ebenfalls in zwei Stufen unterteilt:</a:t>
            </a:r>
            <a:endParaRPr lang="ru-RU" sz="2400" dirty="0" smtClean="0"/>
          </a:p>
          <a:p>
            <a:pPr>
              <a:lnSpc>
                <a:spcPct val="150000"/>
              </a:lnSpc>
              <a:buSzPct val="100000"/>
            </a:pPr>
            <a:r>
              <a:rPr lang="lv-LV" sz="2400" dirty="0" smtClean="0"/>
              <a:t> </a:t>
            </a:r>
            <a:r>
              <a:rPr lang="lv-LV" sz="2400" dirty="0" err="1" smtClean="0"/>
              <a:t>erstes</a:t>
            </a:r>
            <a:r>
              <a:rPr lang="lv-LV" sz="2400" dirty="0" smtClean="0"/>
              <a:t> </a:t>
            </a:r>
            <a:r>
              <a:rPr lang="lv-LV" sz="2400" dirty="0" err="1" smtClean="0"/>
              <a:t>Niveau</a:t>
            </a:r>
            <a:r>
              <a:rPr lang="lv-LV" sz="2400" dirty="0" smtClean="0"/>
              <a:t> der </a:t>
            </a:r>
            <a:r>
              <a:rPr lang="lv-LV" sz="2400" dirty="0" err="1" smtClean="0"/>
              <a:t>höheren</a:t>
            </a:r>
            <a:r>
              <a:rPr lang="lv-LV" sz="2400" dirty="0" smtClean="0"/>
              <a:t> </a:t>
            </a:r>
            <a:r>
              <a:rPr lang="lv-LV" sz="2400" dirty="0" err="1" smtClean="0"/>
              <a:t>Berufsbildung</a:t>
            </a:r>
            <a:r>
              <a:rPr lang="lv-LV" sz="2400" dirty="0" smtClean="0"/>
              <a:t> (pirmā līmeņa profesionālā augstākā izglītība (koledžas izglītība)) </a:t>
            </a:r>
            <a:r>
              <a:rPr lang="lv-LV" sz="2400" dirty="0" err="1" smtClean="0"/>
              <a:t>und</a:t>
            </a:r>
            <a:r>
              <a:rPr lang="lv-LV" sz="2400" dirty="0" smtClean="0"/>
              <a:t> </a:t>
            </a:r>
            <a:r>
              <a:rPr lang="lv-LV" sz="2400" dirty="0" err="1" smtClean="0"/>
              <a:t>zweites</a:t>
            </a:r>
            <a:r>
              <a:rPr lang="lv-LV" sz="2400" dirty="0" smtClean="0"/>
              <a:t> </a:t>
            </a:r>
            <a:r>
              <a:rPr lang="lv-LV" sz="2400" dirty="0" err="1" smtClean="0"/>
              <a:t>Niveau</a:t>
            </a:r>
            <a:r>
              <a:rPr lang="lv-LV" sz="2400" dirty="0" smtClean="0"/>
              <a:t> der </a:t>
            </a:r>
            <a:r>
              <a:rPr lang="lv-LV" sz="2400" dirty="0" err="1" smtClean="0"/>
              <a:t>höheren</a:t>
            </a:r>
            <a:r>
              <a:rPr lang="lv-LV" sz="2400" dirty="0" smtClean="0"/>
              <a:t> </a:t>
            </a:r>
            <a:r>
              <a:rPr lang="lv-LV" sz="2400" dirty="0" err="1" smtClean="0"/>
              <a:t>Berufsbildung</a:t>
            </a:r>
            <a:r>
              <a:rPr lang="lv-LV" sz="2400" dirty="0" smtClean="0"/>
              <a:t> (otrā līmeņa profesionālā augstākā izglītība).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48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609600" y="147783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/>
              <a:t>Im Bereich der allgemeinen Schulpflicht (6./7. bis 16. Lebensjahr) ist der Schulbesuch an staatlichen Schulen kostenlos und wird in lettischer Sprache erteilt. An privaten Schulen wird auch in anderen Sprachen </a:t>
            </a:r>
            <a:r>
              <a:rPr lang="de-DE" sz="2400" dirty="0" smtClean="0"/>
              <a:t>unterrichtet</a:t>
            </a:r>
            <a:r>
              <a:rPr lang="lv-LV" sz="2400" dirty="0"/>
              <a:t> </a:t>
            </a:r>
            <a:r>
              <a:rPr lang="lv-LV" sz="2400" dirty="0" smtClean="0"/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lv-LV" sz="2400" dirty="0" err="1" smtClean="0"/>
              <a:t>Englisch</a:t>
            </a:r>
            <a:r>
              <a:rPr lang="lv-LV" sz="2400" dirty="0" smtClean="0"/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lv-LV" sz="2400" dirty="0" err="1" smtClean="0"/>
              <a:t>Russisch</a:t>
            </a:r>
            <a:endParaRPr lang="lv-LV" sz="2400" dirty="0" smtClean="0"/>
          </a:p>
        </p:txBody>
      </p:sp>
      <p:sp>
        <p:nvSpPr>
          <p:cNvPr id="3" name="Taisnstūris 2"/>
          <p:cNvSpPr/>
          <p:nvPr/>
        </p:nvSpPr>
        <p:spPr>
          <a:xfrm>
            <a:off x="1416907" y="47781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/>
              <a:t>Die lettischen Kinder haben die längsten Sommerferien </a:t>
            </a:r>
            <a:r>
              <a:rPr lang="de-DE" sz="2400" dirty="0" smtClean="0"/>
              <a:t>- </a:t>
            </a:r>
            <a:r>
              <a:rPr lang="de-DE" sz="2400" dirty="0"/>
              <a:t>(1. Juni bis 1. September).</a:t>
            </a:r>
            <a:endParaRPr lang="lv-LV" sz="2400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00" y="1815036"/>
            <a:ext cx="3602760" cy="1606636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439" y="4434017"/>
            <a:ext cx="3140883" cy="1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66" y="1253735"/>
            <a:ext cx="7641248" cy="516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cija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cija" id="{9BBCAA97-1DBE-4D60-B84A-671AD7A5B9BC}" vid="{EDBAC438-7AF5-4CE5-A90F-BE8B1C601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vacija</Template>
  <TotalTime>80</TotalTime>
  <Words>265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vacija</vt:lpstr>
      <vt:lpstr>Das Bildungssystem  in Lettland</vt:lpstr>
      <vt:lpstr>PowerPoint Presentation</vt:lpstr>
      <vt:lpstr>PowerPoint Presentation</vt:lpstr>
      <vt:lpstr>Anschließend an diese Ausbildung und bei Vorliegen dieses Abschlusszertifikates können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Bildungssystem  in Lettland</dc:title>
  <dc:creator>User</dc:creator>
  <cp:lastModifiedBy>Skolotājs</cp:lastModifiedBy>
  <cp:revision>17</cp:revision>
  <dcterms:created xsi:type="dcterms:W3CDTF">2017-11-29T06:24:04Z</dcterms:created>
  <dcterms:modified xsi:type="dcterms:W3CDTF">2018-04-13T07:37:06Z</dcterms:modified>
</cp:coreProperties>
</file>