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1"/>
  </p:handoutMasterIdLst>
  <p:sldIdLst>
    <p:sldId id="273" r:id="rId2"/>
    <p:sldId id="274" r:id="rId3"/>
    <p:sldId id="256" r:id="rId4"/>
    <p:sldId id="257" r:id="rId5"/>
    <p:sldId id="258" r:id="rId6"/>
    <p:sldId id="259" r:id="rId7"/>
    <p:sldId id="260" r:id="rId8"/>
    <p:sldId id="261" r:id="rId9"/>
    <p:sldId id="262" r:id="rId10"/>
    <p:sldId id="263" r:id="rId11"/>
    <p:sldId id="264" r:id="rId12"/>
    <p:sldId id="266" r:id="rId13"/>
    <p:sldId id="267" r:id="rId14"/>
    <p:sldId id="265" r:id="rId15"/>
    <p:sldId id="268" r:id="rId16"/>
    <p:sldId id="269" r:id="rId17"/>
    <p:sldId id="272" r:id="rId18"/>
    <p:sldId id="270" r:id="rId19"/>
    <p:sldId id="271" r:id="rId20"/>
  </p:sldIdLst>
  <p:sldSz cx="12192000" cy="6858000"/>
  <p:notesSz cx="9710738" cy="688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074" autoAdjust="0"/>
  </p:normalViewPr>
  <p:slideViewPr>
    <p:cSldViewPr snapToGrid="0">
      <p:cViewPr varScale="1">
        <p:scale>
          <a:sx n="64" d="100"/>
          <a:sy n="64"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4207986" cy="345286"/>
          </a:xfrm>
          <a:prstGeom prst="rect">
            <a:avLst/>
          </a:prstGeom>
        </p:spPr>
        <p:txBody>
          <a:bodyPr vert="horz" lIns="94814" tIns="47407" rIns="94814" bIns="47407" rtlCol="0"/>
          <a:lstStyle>
            <a:lvl1pPr algn="l">
              <a:defRPr sz="1200"/>
            </a:lvl1pPr>
          </a:lstStyle>
          <a:p>
            <a:endParaRPr lang="pl-PL"/>
          </a:p>
        </p:txBody>
      </p:sp>
      <p:sp>
        <p:nvSpPr>
          <p:cNvPr id="3" name="Symbol zastępczy daty 2"/>
          <p:cNvSpPr>
            <a:spLocks noGrp="1"/>
          </p:cNvSpPr>
          <p:nvPr>
            <p:ph type="dt" sz="quarter" idx="1"/>
          </p:nvPr>
        </p:nvSpPr>
        <p:spPr>
          <a:xfrm>
            <a:off x="5500505" y="1"/>
            <a:ext cx="4207986" cy="345286"/>
          </a:xfrm>
          <a:prstGeom prst="rect">
            <a:avLst/>
          </a:prstGeom>
        </p:spPr>
        <p:txBody>
          <a:bodyPr vert="horz" lIns="94814" tIns="47407" rIns="94814" bIns="47407" rtlCol="0"/>
          <a:lstStyle>
            <a:lvl1pPr algn="r">
              <a:defRPr sz="1200"/>
            </a:lvl1pPr>
          </a:lstStyle>
          <a:p>
            <a:fld id="{60F92183-1399-41E2-9928-65115AF9840A}" type="datetimeFigureOut">
              <a:rPr lang="pl-PL" smtClean="0"/>
              <a:t>2017-11-10</a:t>
            </a:fld>
            <a:endParaRPr lang="pl-PL"/>
          </a:p>
        </p:txBody>
      </p:sp>
      <p:sp>
        <p:nvSpPr>
          <p:cNvPr id="4" name="Symbol zastępczy stopki 3"/>
          <p:cNvSpPr>
            <a:spLocks noGrp="1"/>
          </p:cNvSpPr>
          <p:nvPr>
            <p:ph type="ftr" sz="quarter" idx="2"/>
          </p:nvPr>
        </p:nvSpPr>
        <p:spPr>
          <a:xfrm>
            <a:off x="0" y="6536528"/>
            <a:ext cx="4207986" cy="345285"/>
          </a:xfrm>
          <a:prstGeom prst="rect">
            <a:avLst/>
          </a:prstGeom>
        </p:spPr>
        <p:txBody>
          <a:bodyPr vert="horz" lIns="94814" tIns="47407" rIns="94814" bIns="47407" rtlCol="0" anchor="b"/>
          <a:lstStyle>
            <a:lvl1pPr algn="l">
              <a:defRPr sz="1200"/>
            </a:lvl1pPr>
          </a:lstStyle>
          <a:p>
            <a:endParaRPr lang="pl-PL"/>
          </a:p>
        </p:txBody>
      </p:sp>
      <p:sp>
        <p:nvSpPr>
          <p:cNvPr id="5" name="Symbol zastępczy numeru slajdu 4"/>
          <p:cNvSpPr>
            <a:spLocks noGrp="1"/>
          </p:cNvSpPr>
          <p:nvPr>
            <p:ph type="sldNum" sz="quarter" idx="3"/>
          </p:nvPr>
        </p:nvSpPr>
        <p:spPr>
          <a:xfrm>
            <a:off x="5500505" y="6536528"/>
            <a:ext cx="4207986" cy="345285"/>
          </a:xfrm>
          <a:prstGeom prst="rect">
            <a:avLst/>
          </a:prstGeom>
        </p:spPr>
        <p:txBody>
          <a:bodyPr vert="horz" lIns="94814" tIns="47407" rIns="94814" bIns="47407" rtlCol="0" anchor="b"/>
          <a:lstStyle>
            <a:lvl1pPr algn="r">
              <a:defRPr sz="1200"/>
            </a:lvl1pPr>
          </a:lstStyle>
          <a:p>
            <a:fld id="{DB0D2FE8-87D8-46EE-891F-305B8C6D64E4}" type="slidenum">
              <a:rPr lang="pl-PL" smtClean="0"/>
              <a:t>‹#›</a:t>
            </a:fld>
            <a:endParaRPr lang="pl-PL"/>
          </a:p>
        </p:txBody>
      </p:sp>
    </p:spTree>
    <p:extLst>
      <p:ext uri="{BB962C8B-B14F-4D97-AF65-F5344CB8AC3E}">
        <p14:creationId xmlns:p14="http://schemas.microsoft.com/office/powerpoint/2010/main" val="3325083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pl-PL" smtClean="0"/>
              <a:t>Kliknij, aby edytować styl</a:t>
            </a:r>
            <a:endParaRPr lang="pl-PL"/>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pl-PL" smtClean="0"/>
              <a:t>Kliknij, aby edytować styl wzorca podtytułu</a:t>
            </a:r>
            <a:endParaRPr lang="pl-PL"/>
          </a:p>
        </p:txBody>
      </p:sp>
      <p:sp>
        <p:nvSpPr>
          <p:cNvPr id="4" name="Date Placeholder 3"/>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9"/>
          </p:nvPr>
        </p:nvSpPr>
        <p:spPr/>
        <p:txBody>
          <a:bodyPr/>
          <a:lstStyle>
            <a:lvl1pPr>
              <a:defRPr/>
            </a:lvl1pPr>
          </a:lstStyle>
          <a:p>
            <a:endParaRPr lang="pl-PL"/>
          </a:p>
        </p:txBody>
      </p:sp>
      <p:sp>
        <p:nvSpPr>
          <p:cNvPr id="6" name="Slide Number Placeholder 5"/>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1629188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smtClean="0"/>
              <a:t>Kliknij, aby edytować styl</a:t>
            </a:r>
            <a:endParaRPr lang="pl-PL"/>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Date Placeholder 3"/>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9"/>
          </p:nvPr>
        </p:nvSpPr>
        <p:spPr/>
        <p:txBody>
          <a:bodyPr/>
          <a:lstStyle>
            <a:lvl1pPr>
              <a:defRPr/>
            </a:lvl1pPr>
          </a:lstStyle>
          <a:p>
            <a:endParaRPr lang="pl-PL"/>
          </a:p>
        </p:txBody>
      </p:sp>
      <p:sp>
        <p:nvSpPr>
          <p:cNvPr id="6" name="Slide Number Placeholder 5"/>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27262570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pl-PL" smtClean="0"/>
              <a:t>Kliknij, aby edytować styl</a:t>
            </a:r>
            <a:endParaRPr lang="pl-PL"/>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Date Placeholder 3"/>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9"/>
          </p:nvPr>
        </p:nvSpPr>
        <p:spPr/>
        <p:txBody>
          <a:bodyPr/>
          <a:lstStyle>
            <a:lvl1pPr>
              <a:defRPr/>
            </a:lvl1pPr>
          </a:lstStyle>
          <a:p>
            <a:endParaRPr lang="pl-PL"/>
          </a:p>
        </p:txBody>
      </p:sp>
      <p:sp>
        <p:nvSpPr>
          <p:cNvPr id="6" name="Slide Number Placeholder 5"/>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14254264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smtClean="0"/>
              <a:t>Kliknij, aby edytować styl</a:t>
            </a:r>
            <a:endParaRPr lang="pl-PL"/>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Date Placeholder 3"/>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9"/>
          </p:nvPr>
        </p:nvSpPr>
        <p:spPr/>
        <p:txBody>
          <a:bodyPr/>
          <a:lstStyle>
            <a:lvl1pPr>
              <a:defRPr/>
            </a:lvl1pPr>
          </a:lstStyle>
          <a:p>
            <a:endParaRPr lang="pl-PL"/>
          </a:p>
        </p:txBody>
      </p:sp>
      <p:sp>
        <p:nvSpPr>
          <p:cNvPr id="6" name="Slide Number Placeholder 5"/>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34357187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pl-PL" smtClean="0"/>
              <a:t>Kliknij, aby edytować styl</a:t>
            </a:r>
            <a:endParaRPr lang="pl-PL"/>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pl-PL" smtClean="0"/>
              <a:t>Kliknij, aby edytować style wzorca tekstu</a:t>
            </a:r>
          </a:p>
        </p:txBody>
      </p:sp>
      <p:sp>
        <p:nvSpPr>
          <p:cNvPr id="4" name="Date Placeholder 3"/>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9"/>
          </p:nvPr>
        </p:nvSpPr>
        <p:spPr/>
        <p:txBody>
          <a:bodyPr/>
          <a:lstStyle>
            <a:lvl1pPr>
              <a:defRPr/>
            </a:lvl1pPr>
          </a:lstStyle>
          <a:p>
            <a:endParaRPr lang="pl-PL"/>
          </a:p>
        </p:txBody>
      </p:sp>
      <p:sp>
        <p:nvSpPr>
          <p:cNvPr id="6" name="Slide Number Placeholder 5"/>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24289825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smtClean="0"/>
              <a:t>Kliknij, aby edytować styl</a:t>
            </a:r>
            <a:endParaRPr lang="pl-PL"/>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Date Placeholder 4"/>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6" name="Footer Placeholder 5"/>
          <p:cNvSpPr txBox="1">
            <a:spLocks noGrp="1"/>
          </p:cNvSpPr>
          <p:nvPr>
            <p:ph type="ftr" sz="quarter" idx="9"/>
          </p:nvPr>
        </p:nvSpPr>
        <p:spPr/>
        <p:txBody>
          <a:bodyPr/>
          <a:lstStyle>
            <a:lvl1pPr>
              <a:defRPr/>
            </a:lvl1pPr>
          </a:lstStyle>
          <a:p>
            <a:endParaRPr lang="pl-PL"/>
          </a:p>
        </p:txBody>
      </p:sp>
      <p:sp>
        <p:nvSpPr>
          <p:cNvPr id="7" name="Slide Number Placeholder 6"/>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2024892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pl-PL" smtClean="0"/>
              <a:t>Kliknij, aby edytować styl</a:t>
            </a:r>
            <a:endParaRPr lang="pl-PL"/>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pl-PL" smtClean="0"/>
              <a:t>Kliknij, aby edytować style wzorca tekstu</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pl-PL" smtClean="0"/>
              <a:t>Kliknij, aby edytować style wzorca tekstu</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Date Placeholder 6"/>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8" name="Footer Placeholder 7"/>
          <p:cNvSpPr txBox="1">
            <a:spLocks noGrp="1"/>
          </p:cNvSpPr>
          <p:nvPr>
            <p:ph type="ftr" sz="quarter" idx="9"/>
          </p:nvPr>
        </p:nvSpPr>
        <p:spPr/>
        <p:txBody>
          <a:bodyPr/>
          <a:lstStyle>
            <a:lvl1pPr>
              <a:defRPr/>
            </a:lvl1pPr>
          </a:lstStyle>
          <a:p>
            <a:endParaRPr lang="pl-PL"/>
          </a:p>
        </p:txBody>
      </p:sp>
      <p:sp>
        <p:nvSpPr>
          <p:cNvPr id="9" name="Slide Number Placeholder 8"/>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3699296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smtClean="0"/>
              <a:t>Kliknij, aby edytować styl</a:t>
            </a:r>
            <a:endParaRPr lang="pl-PL"/>
          </a:p>
        </p:txBody>
      </p:sp>
      <p:sp>
        <p:nvSpPr>
          <p:cNvPr id="3" name="Date Placeholder 2"/>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4" name="Footer Placeholder 3"/>
          <p:cNvSpPr txBox="1">
            <a:spLocks noGrp="1"/>
          </p:cNvSpPr>
          <p:nvPr>
            <p:ph type="ftr" sz="quarter" idx="9"/>
          </p:nvPr>
        </p:nvSpPr>
        <p:spPr/>
        <p:txBody>
          <a:bodyPr/>
          <a:lstStyle>
            <a:lvl1pPr>
              <a:defRPr/>
            </a:lvl1pPr>
          </a:lstStyle>
          <a:p>
            <a:endParaRPr lang="pl-PL"/>
          </a:p>
        </p:txBody>
      </p:sp>
      <p:sp>
        <p:nvSpPr>
          <p:cNvPr id="5" name="Slide Number Placeholder 4"/>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34113498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3" name="Footer Placeholder 2"/>
          <p:cNvSpPr txBox="1">
            <a:spLocks noGrp="1"/>
          </p:cNvSpPr>
          <p:nvPr>
            <p:ph type="ftr" sz="quarter" idx="9"/>
          </p:nvPr>
        </p:nvSpPr>
        <p:spPr/>
        <p:txBody>
          <a:bodyPr/>
          <a:lstStyle>
            <a:lvl1pPr>
              <a:defRPr/>
            </a:lvl1pPr>
          </a:lstStyle>
          <a:p>
            <a:endParaRPr lang="pl-PL"/>
          </a:p>
        </p:txBody>
      </p:sp>
      <p:sp>
        <p:nvSpPr>
          <p:cNvPr id="4" name="Slide Number Placeholder 3"/>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23975779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pl-PL" smtClean="0"/>
              <a:t>Kliknij, aby edytować styl</a:t>
            </a:r>
            <a:endParaRPr lang="pl-PL"/>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pl-PL" smtClean="0"/>
              <a:t>Kliknij, aby edytować style wzorca tekstu</a:t>
            </a:r>
          </a:p>
        </p:txBody>
      </p:sp>
      <p:sp>
        <p:nvSpPr>
          <p:cNvPr id="5" name="Date Placeholder 4"/>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6" name="Footer Placeholder 5"/>
          <p:cNvSpPr txBox="1">
            <a:spLocks noGrp="1"/>
          </p:cNvSpPr>
          <p:nvPr>
            <p:ph type="ftr" sz="quarter" idx="9"/>
          </p:nvPr>
        </p:nvSpPr>
        <p:spPr/>
        <p:txBody>
          <a:bodyPr/>
          <a:lstStyle>
            <a:lvl1pPr>
              <a:defRPr/>
            </a:lvl1pPr>
          </a:lstStyle>
          <a:p>
            <a:endParaRPr lang="pl-PL"/>
          </a:p>
        </p:txBody>
      </p:sp>
      <p:sp>
        <p:nvSpPr>
          <p:cNvPr id="7" name="Slide Number Placeholder 6"/>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283540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pl-PL" smtClean="0"/>
              <a:t>Kliknij, aby edytować styl</a:t>
            </a:r>
            <a:endParaRPr lang="pl-PL"/>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pl-PL" sz="3200"/>
            </a:lvl1pPr>
          </a:lstStyle>
          <a:p>
            <a:pPr lvl="0"/>
            <a:r>
              <a:rPr lang="pl-PL" smtClean="0"/>
              <a:t>Kliknij ikonę, aby dodać obraz</a:t>
            </a:r>
            <a:endParaRPr lang="pl-PL"/>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pl-PL" smtClean="0"/>
              <a:t>Kliknij, aby edytować style wzorca tekstu</a:t>
            </a:r>
          </a:p>
        </p:txBody>
      </p:sp>
      <p:sp>
        <p:nvSpPr>
          <p:cNvPr id="5" name="Date Placeholder 4"/>
          <p:cNvSpPr txBox="1">
            <a:spLocks noGrp="1"/>
          </p:cNvSpPr>
          <p:nvPr>
            <p:ph type="dt" sz="half" idx="7"/>
          </p:nvPr>
        </p:nvSpPr>
        <p:spPr/>
        <p:txBody>
          <a:bodyPr/>
          <a:lstStyle>
            <a:lvl1pPr>
              <a:defRPr/>
            </a:lvl1pPr>
          </a:lstStyle>
          <a:p>
            <a:fld id="{0EC4FCEA-BBB2-4FC7-A931-175A93579071}" type="datetimeFigureOut">
              <a:rPr lang="pl-PL" smtClean="0"/>
              <a:t>2017-11-10</a:t>
            </a:fld>
            <a:endParaRPr lang="pl-PL"/>
          </a:p>
        </p:txBody>
      </p:sp>
      <p:sp>
        <p:nvSpPr>
          <p:cNvPr id="6" name="Footer Placeholder 5"/>
          <p:cNvSpPr txBox="1">
            <a:spLocks noGrp="1"/>
          </p:cNvSpPr>
          <p:nvPr>
            <p:ph type="ftr" sz="quarter" idx="9"/>
          </p:nvPr>
        </p:nvSpPr>
        <p:spPr/>
        <p:txBody>
          <a:bodyPr/>
          <a:lstStyle>
            <a:lvl1pPr>
              <a:defRPr/>
            </a:lvl1pPr>
          </a:lstStyle>
          <a:p>
            <a:endParaRPr lang="pl-PL"/>
          </a:p>
        </p:txBody>
      </p:sp>
      <p:sp>
        <p:nvSpPr>
          <p:cNvPr id="7" name="Slide Number Placeholder 6"/>
          <p:cNvSpPr txBox="1">
            <a:spLocks noGrp="1"/>
          </p:cNvSpPr>
          <p:nvPr>
            <p:ph type="sldNum" sz="quarter" idx="8"/>
          </p:nvPr>
        </p:nvSpPr>
        <p:spPr/>
        <p:txBody>
          <a:bodyPr/>
          <a:lstStyle>
            <a:lvl1pPr>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1437464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pl-PL" smtClean="0"/>
              <a:t>Kliknij, aby edytować styl</a:t>
            </a:r>
            <a:endParaRPr lang="pl-PL"/>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fld id="{0EC4FCEA-BBB2-4FC7-A931-175A93579071}" type="datetimeFigureOut">
              <a:rPr lang="pl-PL" smtClean="0"/>
              <a:t>2017-11-10</a:t>
            </a:fld>
            <a:endParaRPr lang="pl-PL"/>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endParaRPr lang="pl-PL"/>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fld id="{8C4DF6A7-3AC9-4E32-BB77-74FD719D85EF}" type="slidenum">
              <a:rPr lang="pl-PL" smtClean="0"/>
              <a:t>‹#›</a:t>
            </a:fld>
            <a:endParaRPr lang="pl-PL"/>
          </a:p>
        </p:txBody>
      </p:sp>
    </p:spTree>
    <p:extLst>
      <p:ext uri="{BB962C8B-B14F-4D97-AF65-F5344CB8AC3E}">
        <p14:creationId xmlns:p14="http://schemas.microsoft.com/office/powerpoint/2010/main" val="169281748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txStyles>
    <p:titleStyle>
      <a:lvl1pPr marL="0" marR="0" lvl="0" indent="0" algn="l" defTabSz="914400" rtl="0" eaLnBrk="1"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eaLnBrk="1"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eaLnBrk="1"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eaLnBrk="1"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olny kształt 6"/>
          <p:cNvSpPr/>
          <p:nvPr/>
        </p:nvSpPr>
        <p:spPr>
          <a:xfrm>
            <a:off x="-4807976" y="1710814"/>
            <a:ext cx="19379381" cy="4286232"/>
          </a:xfrm>
          <a:custGeom>
            <a:avLst/>
            <a:gdLst>
              <a:gd name="connsiteX0" fmla="*/ 0 w 14217445"/>
              <a:gd name="connsiteY0" fmla="*/ 1376976 h 4286232"/>
              <a:gd name="connsiteX1" fmla="*/ 2418735 w 14217445"/>
              <a:gd name="connsiteY1" fmla="*/ 1376976 h 4286232"/>
              <a:gd name="connsiteX2" fmla="*/ 3775587 w 14217445"/>
              <a:gd name="connsiteY2" fmla="*/ 285596 h 4286232"/>
              <a:gd name="connsiteX3" fmla="*/ 4807974 w 14217445"/>
              <a:gd name="connsiteY3" fmla="*/ 256099 h 4286232"/>
              <a:gd name="connsiteX4" fmla="*/ 6459793 w 14217445"/>
              <a:gd name="connsiteY4" fmla="*/ 3235273 h 4286232"/>
              <a:gd name="connsiteX5" fmla="*/ 6872748 w 14217445"/>
              <a:gd name="connsiteY5" fmla="*/ 3913699 h 4286232"/>
              <a:gd name="connsiteX6" fmla="*/ 7580671 w 14217445"/>
              <a:gd name="connsiteY6" fmla="*/ 4267660 h 4286232"/>
              <a:gd name="connsiteX7" fmla="*/ 9261987 w 14217445"/>
              <a:gd name="connsiteY7" fmla="*/ 4061183 h 4286232"/>
              <a:gd name="connsiteX8" fmla="*/ 10559845 w 14217445"/>
              <a:gd name="connsiteY8" fmla="*/ 2615841 h 4286232"/>
              <a:gd name="connsiteX9" fmla="*/ 11887200 w 14217445"/>
              <a:gd name="connsiteY9" fmla="*/ 2202886 h 4286232"/>
              <a:gd name="connsiteX10" fmla="*/ 14217445 w 14217445"/>
              <a:gd name="connsiteY10" fmla="*/ 3441751 h 4286232"/>
              <a:gd name="connsiteX11" fmla="*/ 14217445 w 14217445"/>
              <a:gd name="connsiteY11" fmla="*/ 3441751 h 428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17445" h="4286232">
                <a:moveTo>
                  <a:pt x="0" y="1376976"/>
                </a:moveTo>
                <a:cubicBezTo>
                  <a:pt x="894735" y="1467924"/>
                  <a:pt x="1789471" y="1558873"/>
                  <a:pt x="2418735" y="1376976"/>
                </a:cubicBezTo>
                <a:cubicBezTo>
                  <a:pt x="3048000" y="1195079"/>
                  <a:pt x="3377381" y="472409"/>
                  <a:pt x="3775587" y="285596"/>
                </a:cubicBezTo>
                <a:cubicBezTo>
                  <a:pt x="4173793" y="98783"/>
                  <a:pt x="4360606" y="-235514"/>
                  <a:pt x="4807974" y="256099"/>
                </a:cubicBezTo>
                <a:cubicBezTo>
                  <a:pt x="5255342" y="747712"/>
                  <a:pt x="6115664" y="2625673"/>
                  <a:pt x="6459793" y="3235273"/>
                </a:cubicBezTo>
                <a:cubicBezTo>
                  <a:pt x="6803922" y="3844873"/>
                  <a:pt x="6685935" y="3741635"/>
                  <a:pt x="6872748" y="3913699"/>
                </a:cubicBezTo>
                <a:cubicBezTo>
                  <a:pt x="7059561" y="4085763"/>
                  <a:pt x="7182465" y="4243079"/>
                  <a:pt x="7580671" y="4267660"/>
                </a:cubicBezTo>
                <a:cubicBezTo>
                  <a:pt x="7978878" y="4292241"/>
                  <a:pt x="8765458" y="4336486"/>
                  <a:pt x="9261987" y="4061183"/>
                </a:cubicBezTo>
                <a:cubicBezTo>
                  <a:pt x="9758516" y="3785880"/>
                  <a:pt x="10122309" y="2925557"/>
                  <a:pt x="10559845" y="2615841"/>
                </a:cubicBezTo>
                <a:cubicBezTo>
                  <a:pt x="10997381" y="2306125"/>
                  <a:pt x="11277600" y="2065234"/>
                  <a:pt x="11887200" y="2202886"/>
                </a:cubicBezTo>
                <a:cubicBezTo>
                  <a:pt x="12496800" y="2340538"/>
                  <a:pt x="14217445" y="3441751"/>
                  <a:pt x="14217445" y="3441751"/>
                </a:cubicBezTo>
                <a:lnTo>
                  <a:pt x="14217445" y="3441751"/>
                </a:lnTo>
              </a:path>
            </a:pathLst>
          </a:custGeom>
          <a:ln/>
          <a:effectLst>
            <a:glow rad="1422400">
              <a:schemeClr val="bg1">
                <a:alpha val="70000"/>
              </a:schemeClr>
            </a:glow>
            <a:outerShdw blurRad="40000" dist="23000" dir="5400000" rotWithShape="0">
              <a:srgbClr val="000000">
                <a:alpha val="35000"/>
              </a:srgbClr>
            </a:outerShdw>
            <a:softEdge rad="3175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697" y="-1259605"/>
            <a:ext cx="6518787" cy="9218526"/>
          </a:xfrm>
          <a:prstGeom prst="rect">
            <a:avLst/>
          </a:prstGeom>
        </p:spPr>
      </p:pic>
    </p:spTree>
    <p:extLst>
      <p:ext uri="{BB962C8B-B14F-4D97-AF65-F5344CB8AC3E}">
        <p14:creationId xmlns:p14="http://schemas.microsoft.com/office/powerpoint/2010/main" val="3280329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0"/>
                                        <p:tgtEl>
                                          <p:spTgt spid="7"/>
                                        </p:tgtEl>
                                      </p:cBhvr>
                                    </p:animEffect>
                                  </p:childTnLst>
                                </p:cTn>
                              </p:par>
                            </p:childTnLst>
                          </p:cTn>
                        </p:par>
                        <p:par>
                          <p:cTn id="8" fill="hold">
                            <p:stCondLst>
                              <p:cond delay="2500"/>
                            </p:stCondLst>
                            <p:childTnLst>
                              <p:par>
                                <p:cTn id="9" presetID="22" presetClass="exit" presetSubtype="8" fill="hold" grpId="1" nodeType="afterEffect">
                                  <p:stCondLst>
                                    <p:cond delay="0"/>
                                  </p:stCondLst>
                                  <p:childTnLst>
                                    <p:animEffect transition="out" filter="wipe(left)">
                                      <p:cBhvr>
                                        <p:cTn id="10" dur="2250"/>
                                        <p:tgtEl>
                                          <p:spTgt spid="7"/>
                                        </p:tgtEl>
                                      </p:cBhvr>
                                    </p:animEffect>
                                    <p:set>
                                      <p:cBhvr>
                                        <p:cTn id="11" dur="1" fill="hold">
                                          <p:stCondLst>
                                            <p:cond delay="2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zawartości 12"/>
          <p:cNvSpPr>
            <a:spLocks noGrp="1"/>
          </p:cNvSpPr>
          <p:nvPr>
            <p:ph idx="1"/>
          </p:nvPr>
        </p:nvSpPr>
        <p:spPr>
          <a:xfrm>
            <a:off x="838200" y="1021699"/>
            <a:ext cx="10515600" cy="2971798"/>
          </a:xfrm>
          <a:effectLst>
            <a:glow rad="1320800">
              <a:schemeClr val="accent2">
                <a:alpha val="77000"/>
              </a:schemeClr>
            </a:glow>
          </a:effectLst>
        </p:spPr>
        <p:txBody>
          <a:bodyPr>
            <a:normAutofit lnSpcReduction="10000"/>
          </a:bodyPr>
          <a:lstStyle/>
          <a:p>
            <a:pPr marL="0" indent="0">
              <a:buNone/>
            </a:pPr>
            <a:endParaRPr lang="pl-PL" sz="4400" dirty="0" smtClean="0"/>
          </a:p>
          <a:p>
            <a:pPr marL="0" indent="0">
              <a:buNone/>
            </a:pPr>
            <a:r>
              <a:rPr lang="pl-PL" sz="4400" b="1" dirty="0" smtClean="0">
                <a:solidFill>
                  <a:srgbClr val="002060"/>
                </a:solidFill>
                <a:effectLst>
                  <a:outerShdw blurRad="38100" dist="38100" dir="2700000" algn="tl">
                    <a:srgbClr val="000000">
                      <a:alpha val="43137"/>
                    </a:srgbClr>
                  </a:outerShdw>
                </a:effectLst>
              </a:rPr>
              <a:t>Das </a:t>
            </a:r>
            <a:r>
              <a:rPr lang="pl-PL" sz="4400" b="1" dirty="0" err="1" smtClean="0">
                <a:solidFill>
                  <a:srgbClr val="002060"/>
                </a:solidFill>
                <a:effectLst>
                  <a:outerShdw blurRad="38100" dist="38100" dir="2700000" algn="tl">
                    <a:srgbClr val="000000">
                      <a:alpha val="43137"/>
                    </a:srgbClr>
                  </a:outerShdw>
                </a:effectLst>
              </a:rPr>
              <a:t>Lyzeum</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dauert</a:t>
            </a:r>
            <a:r>
              <a:rPr lang="pl-PL" sz="4400" b="1" dirty="0" smtClean="0">
                <a:solidFill>
                  <a:srgbClr val="002060"/>
                </a:solidFill>
                <a:effectLst>
                  <a:outerShdw blurRad="38100" dist="38100" dir="2700000" algn="tl">
                    <a:srgbClr val="000000">
                      <a:alpha val="43137"/>
                    </a:srgbClr>
                  </a:outerShdw>
                </a:effectLst>
              </a:rPr>
              <a:t> 3 </a:t>
            </a:r>
            <a:r>
              <a:rPr lang="pl-PL" sz="4400" b="1" dirty="0" err="1" smtClean="0">
                <a:solidFill>
                  <a:srgbClr val="002060"/>
                </a:solidFill>
                <a:effectLst>
                  <a:outerShdw blurRad="38100" dist="38100" dir="2700000" algn="tl">
                    <a:srgbClr val="000000">
                      <a:alpha val="43137"/>
                    </a:srgbClr>
                  </a:outerShdw>
                </a:effectLst>
              </a:rPr>
              <a:t>Jahre</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und</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endet</a:t>
            </a:r>
            <a:r>
              <a:rPr lang="pl-PL" sz="4400" b="1" dirty="0" smtClean="0">
                <a:solidFill>
                  <a:srgbClr val="002060"/>
                </a:solidFill>
                <a:effectLst>
                  <a:outerShdw blurRad="38100" dist="38100" dir="2700000" algn="tl">
                    <a:srgbClr val="000000">
                      <a:alpha val="43137"/>
                    </a:srgbClr>
                  </a:outerShdw>
                </a:effectLst>
              </a:rPr>
              <a:t> mit der Reifeprüfung </a:t>
            </a:r>
            <a:r>
              <a:rPr lang="pl-PL" sz="4400" b="1" dirty="0">
                <a:solidFill>
                  <a:srgbClr val="002060"/>
                </a:solidFill>
                <a:effectLst>
                  <a:outerShdw blurRad="38100" dist="38100" dir="2700000" algn="tl">
                    <a:srgbClr val="000000">
                      <a:alpha val="43137"/>
                    </a:srgbClr>
                  </a:outerShdw>
                </a:effectLst>
              </a:rPr>
              <a:t>(</a:t>
            </a:r>
            <a:r>
              <a:rPr lang="pl-PL" sz="4400" b="1" dirty="0" err="1" smtClean="0">
                <a:solidFill>
                  <a:srgbClr val="002060"/>
                </a:solidFill>
                <a:effectLst>
                  <a:outerShdw blurRad="38100" dist="38100" dir="2700000" algn="tl">
                    <a:srgbClr val="000000">
                      <a:alpha val="43137"/>
                    </a:srgbClr>
                  </a:outerShdw>
                </a:effectLst>
              </a:rPr>
              <a:t>Abiturexamen</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die</a:t>
            </a:r>
            <a:r>
              <a:rPr lang="pl-PL" sz="4400" b="1" dirty="0" smtClean="0">
                <a:solidFill>
                  <a:srgbClr val="002060"/>
                </a:solidFill>
                <a:effectLst>
                  <a:outerShdw blurRad="38100" dist="38100" dir="2700000" algn="tl">
                    <a:srgbClr val="000000">
                      <a:alpha val="43137"/>
                    </a:srgbClr>
                  </a:outerShdw>
                </a:effectLst>
              </a:rPr>
              <a:t> </a:t>
            </a:r>
            <a:r>
              <a:rPr lang="de-DE" sz="4400" b="1" dirty="0" smtClean="0">
                <a:solidFill>
                  <a:srgbClr val="002060"/>
                </a:solidFill>
                <a:effectLst>
                  <a:outerShdw blurRad="38100" dist="38100" dir="2700000" algn="tl">
                    <a:srgbClr val="000000">
                      <a:alpha val="43137"/>
                    </a:srgbClr>
                  </a:outerShdw>
                </a:effectLst>
              </a:rPr>
              <a:t>berechtigt </a:t>
            </a:r>
            <a:r>
              <a:rPr lang="de-DE" sz="4400" b="1" dirty="0">
                <a:solidFill>
                  <a:srgbClr val="002060"/>
                </a:solidFill>
                <a:effectLst>
                  <a:outerShdw blurRad="38100" dist="38100" dir="2700000" algn="tl">
                    <a:srgbClr val="000000">
                      <a:alpha val="43137"/>
                    </a:srgbClr>
                  </a:outerShdw>
                </a:effectLst>
              </a:rPr>
              <a:t>ein Studium an der Universität </a:t>
            </a:r>
            <a:r>
              <a:rPr lang="de-DE" sz="4400" b="1" dirty="0" smtClean="0">
                <a:solidFill>
                  <a:srgbClr val="002060"/>
                </a:solidFill>
                <a:effectLst>
                  <a:outerShdw blurRad="38100" dist="38100" dir="2700000" algn="tl">
                    <a:srgbClr val="000000">
                      <a:alpha val="43137"/>
                    </a:srgbClr>
                  </a:outerShdw>
                </a:effectLst>
              </a:rPr>
              <a:t>aufzunehmen</a:t>
            </a:r>
            <a:r>
              <a:rPr lang="pl-PL" sz="4400" b="1" dirty="0">
                <a:solidFill>
                  <a:srgbClr val="002060"/>
                </a:solidFill>
                <a:effectLst>
                  <a:outerShdw blurRad="38100" dist="38100" dir="2700000" algn="tl">
                    <a:srgbClr val="000000">
                      <a:alpha val="43137"/>
                    </a:srgbClr>
                  </a:outerShdw>
                </a:effectLst>
              </a:rPr>
              <a:t>.</a:t>
            </a:r>
            <a:endParaRPr lang="pl-PL" sz="4400" b="1" dirty="0" smtClean="0">
              <a:solidFill>
                <a:srgbClr val="002060"/>
              </a:solidFill>
              <a:effectLst>
                <a:outerShdw blurRad="38100" dist="38100" dir="2700000" algn="tl">
                  <a:srgbClr val="000000">
                    <a:alpha val="43137"/>
                  </a:srgbClr>
                </a:outerShdw>
              </a:effectLst>
            </a:endParaRP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50" y="3351833"/>
            <a:ext cx="5848350" cy="4177392"/>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728" y="5343525"/>
            <a:ext cx="3028950" cy="1514475"/>
          </a:xfrm>
          <a:prstGeom prst="rect">
            <a:avLst/>
          </a:prstGeom>
        </p:spPr>
      </p:pic>
      <p:sp>
        <p:nvSpPr>
          <p:cNvPr id="5" name="Prostokąt 4"/>
          <p:cNvSpPr/>
          <p:nvPr/>
        </p:nvSpPr>
        <p:spPr>
          <a:xfrm>
            <a:off x="0" y="68818"/>
            <a:ext cx="12192000"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4800" b="1" dirty="0"/>
              <a:t>4. Das </a:t>
            </a:r>
            <a:r>
              <a:rPr lang="pl-PL" sz="4800" b="1" dirty="0" err="1"/>
              <a:t>allgemeinbildende</a:t>
            </a:r>
            <a:r>
              <a:rPr lang="pl-PL" sz="4800" b="1" dirty="0"/>
              <a:t> </a:t>
            </a:r>
            <a:r>
              <a:rPr lang="pl-PL" sz="4800" b="1" dirty="0" err="1"/>
              <a:t>Lyzeum</a:t>
            </a:r>
            <a:r>
              <a:rPr lang="pl-PL" sz="4800" dirty="0"/>
              <a:t/>
            </a:r>
            <a:br>
              <a:rPr lang="pl-PL" sz="4800" dirty="0"/>
            </a:br>
            <a:r>
              <a:rPr lang="de-DE" sz="3600" dirty="0"/>
              <a:t>(vergleichbar mit den deutschen Gymnasien)</a:t>
            </a:r>
            <a:endParaRPr lang="pl-PL" sz="3600" dirty="0"/>
          </a:p>
        </p:txBody>
      </p:sp>
    </p:spTree>
    <p:extLst>
      <p:ext uri="{BB962C8B-B14F-4D97-AF65-F5344CB8AC3E}">
        <p14:creationId xmlns:p14="http://schemas.microsoft.com/office/powerpoint/2010/main" val="2069338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25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14" dur="25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3">
                                            <p:txEl>
                                              <p:pRg st="1" end="1"/>
                                            </p:txEl>
                                          </p:spTgt>
                                        </p:tgtEl>
                                      </p:cBhvr>
                                    </p:animEffect>
                                  </p:childTnLst>
                                </p:cTn>
                              </p:par>
                              <p:par>
                                <p:cTn id="17" presetID="23" presetClass="entr" presetSubtype="3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ppt_w"/>
                                          </p:val>
                                        </p:tav>
                                        <p:tav tm="100000">
                                          <p:val>
                                            <p:strVal val="#ppt_w"/>
                                          </p:val>
                                        </p:tav>
                                      </p:tavLst>
                                    </p:anim>
                                    <p:anim calcmode="lin" valueType="num">
                                      <p:cBhvr>
                                        <p:cTn id="20" dur="500" fill="hold"/>
                                        <p:tgtEl>
                                          <p:spTgt spid="2"/>
                                        </p:tgtEl>
                                        <p:attrNameLst>
                                          <p:attrName>ppt_h</p:attrName>
                                        </p:attrNameLst>
                                      </p:cBhvr>
                                      <p:tavLst>
                                        <p:tav tm="0">
                                          <p:val>
                                            <p:strVal val="4*#ppt_h"/>
                                          </p:val>
                                        </p:tav>
                                        <p:tav tm="100000">
                                          <p:val>
                                            <p:strVal val="#ppt_h"/>
                                          </p:val>
                                        </p:tav>
                                      </p:tavLst>
                                    </p:anim>
                                  </p:childTnLst>
                                </p:cTn>
                              </p:par>
                            </p:childTnLst>
                          </p:cTn>
                        </p:par>
                        <p:par>
                          <p:cTn id="21" fill="hold">
                            <p:stCondLst>
                              <p:cond delay="3550"/>
                            </p:stCondLst>
                            <p:childTnLst>
                              <p:par>
                                <p:cTn id="22" presetID="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50" fill="hold"/>
                                        <p:tgtEl>
                                          <p:spTgt spid="3"/>
                                        </p:tgtEl>
                                        <p:attrNameLst>
                                          <p:attrName>ppt_x</p:attrName>
                                        </p:attrNameLst>
                                      </p:cBhvr>
                                      <p:tavLst>
                                        <p:tav tm="0">
                                          <p:val>
                                            <p:strVal val="#ppt_x"/>
                                          </p:val>
                                        </p:tav>
                                        <p:tav tm="100000">
                                          <p:val>
                                            <p:strVal val="#ppt_x"/>
                                          </p:val>
                                        </p:tav>
                                      </p:tavLst>
                                    </p:anim>
                                    <p:anim calcmode="lin" valueType="num">
                                      <p:cBhvr additive="base">
                                        <p:cTn id="25" dur="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0" y="60329"/>
            <a:ext cx="12192000" cy="1006471"/>
          </a:xfrm>
        </p:spPr>
        <p:style>
          <a:lnRef idx="0">
            <a:schemeClr val="accent2"/>
          </a:lnRef>
          <a:fillRef idx="3">
            <a:schemeClr val="accent2"/>
          </a:fillRef>
          <a:effectRef idx="3">
            <a:schemeClr val="accent2"/>
          </a:effectRef>
          <a:fontRef idx="minor">
            <a:schemeClr val="lt1"/>
          </a:fontRef>
        </p:style>
        <p:txBody>
          <a:bodyPr/>
          <a:lstStyle/>
          <a:p>
            <a:pPr algn="ctr"/>
            <a:r>
              <a:rPr lang="pl-PL" b="1" dirty="0" smtClean="0">
                <a:solidFill>
                  <a:srgbClr val="002060"/>
                </a:solidFill>
                <a:latin typeface="+mn-lt"/>
              </a:rPr>
              <a:t>5</a:t>
            </a:r>
            <a:r>
              <a:rPr lang="pl-PL" b="1" dirty="0" smtClean="0">
                <a:latin typeface="+mn-lt"/>
              </a:rPr>
              <a:t>. </a:t>
            </a:r>
            <a:r>
              <a:rPr lang="pl-PL" b="1" dirty="0" err="1" smtClean="0">
                <a:latin typeface="+mn-lt"/>
              </a:rPr>
              <a:t>Die</a:t>
            </a:r>
            <a:r>
              <a:rPr lang="pl-PL" b="1" dirty="0" smtClean="0">
                <a:latin typeface="+mn-lt"/>
              </a:rPr>
              <a:t> </a:t>
            </a:r>
            <a:r>
              <a:rPr lang="pl-PL" b="1" dirty="0" err="1" smtClean="0">
                <a:latin typeface="+mn-lt"/>
              </a:rPr>
              <a:t>Berufsbildende</a:t>
            </a:r>
            <a:r>
              <a:rPr lang="pl-PL" b="1" dirty="0" smtClean="0">
                <a:latin typeface="+mn-lt"/>
              </a:rPr>
              <a:t> </a:t>
            </a:r>
            <a:r>
              <a:rPr lang="pl-PL" b="1" dirty="0" err="1" smtClean="0">
                <a:latin typeface="+mn-lt"/>
              </a:rPr>
              <a:t>Oberschule</a:t>
            </a:r>
            <a:r>
              <a:rPr lang="pl-PL" b="1" dirty="0" smtClean="0">
                <a:latin typeface="+mn-lt"/>
              </a:rPr>
              <a:t> (</a:t>
            </a:r>
            <a:r>
              <a:rPr lang="pl-PL" b="1" dirty="0" err="1" smtClean="0">
                <a:latin typeface="+mn-lt"/>
              </a:rPr>
              <a:t>das</a:t>
            </a:r>
            <a:r>
              <a:rPr lang="pl-PL" b="1" dirty="0" smtClean="0">
                <a:latin typeface="+mn-lt"/>
              </a:rPr>
              <a:t> Technikum)</a:t>
            </a:r>
            <a:endParaRPr lang="pl-PL" b="1" dirty="0">
              <a:latin typeface="+mn-lt"/>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738" y="3235733"/>
            <a:ext cx="4080262" cy="4080262"/>
          </a:xfrm>
          <a:prstGeom prst="rect">
            <a:avLst/>
          </a:prstGeom>
          <a:effectLst>
            <a:softEdge rad="800100"/>
          </a:effectLst>
        </p:spPr>
      </p:pic>
      <p:sp>
        <p:nvSpPr>
          <p:cNvPr id="4" name="Symbol zastępczy zawartości 3"/>
          <p:cNvSpPr>
            <a:spLocks noGrp="1"/>
          </p:cNvSpPr>
          <p:nvPr>
            <p:ph idx="1"/>
          </p:nvPr>
        </p:nvSpPr>
        <p:spPr/>
        <p:txBody>
          <a:bodyPr>
            <a:normAutofit/>
          </a:bodyPr>
          <a:lstStyle/>
          <a:p>
            <a:pPr marL="0" indent="0">
              <a:buNone/>
            </a:pPr>
            <a:r>
              <a:rPr lang="pl-PL" sz="4400" b="1" dirty="0">
                <a:solidFill>
                  <a:srgbClr val="002060"/>
                </a:solidFill>
                <a:effectLst>
                  <a:outerShdw blurRad="38100" dist="38100" dir="2700000" algn="tl">
                    <a:srgbClr val="000000">
                      <a:alpha val="43137"/>
                    </a:srgbClr>
                  </a:outerShdw>
                </a:effectLst>
              </a:rPr>
              <a:t>D</a:t>
            </a:r>
            <a:r>
              <a:rPr lang="pl-PL" sz="4400" b="1" dirty="0" smtClean="0">
                <a:solidFill>
                  <a:srgbClr val="002060"/>
                </a:solidFill>
                <a:effectLst>
                  <a:outerShdw blurRad="38100" dist="38100" dir="2700000" algn="tl">
                    <a:srgbClr val="000000">
                      <a:alpha val="43137"/>
                    </a:srgbClr>
                  </a:outerShdw>
                </a:effectLst>
              </a:rPr>
              <a:t>ie </a:t>
            </a:r>
            <a:r>
              <a:rPr lang="pl-PL" sz="4400" b="1" dirty="0" err="1" smtClean="0">
                <a:solidFill>
                  <a:srgbClr val="002060"/>
                </a:solidFill>
                <a:effectLst>
                  <a:outerShdw blurRad="38100" dist="38100" dir="2700000" algn="tl">
                    <a:srgbClr val="000000">
                      <a:alpha val="43137"/>
                    </a:srgbClr>
                  </a:outerShdw>
                </a:effectLst>
              </a:rPr>
              <a:t>Berufsbildende</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Oberschule</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dauert</a:t>
            </a:r>
            <a:r>
              <a:rPr lang="pl-PL" sz="4400" b="1" dirty="0" smtClean="0">
                <a:solidFill>
                  <a:srgbClr val="002060"/>
                </a:solidFill>
                <a:effectLst>
                  <a:outerShdw blurRad="38100" dist="38100" dir="2700000" algn="tl">
                    <a:srgbClr val="000000">
                      <a:alpha val="43137"/>
                    </a:srgbClr>
                  </a:outerShdw>
                </a:effectLst>
              </a:rPr>
              <a:t> 4 </a:t>
            </a:r>
            <a:r>
              <a:rPr lang="pl-PL" sz="4400" b="1" dirty="0" err="1" smtClean="0">
                <a:solidFill>
                  <a:srgbClr val="002060"/>
                </a:solidFill>
                <a:effectLst>
                  <a:outerShdw blurRad="38100" dist="38100" dir="2700000" algn="tl">
                    <a:srgbClr val="000000">
                      <a:alpha val="43137"/>
                    </a:srgbClr>
                  </a:outerShdw>
                </a:effectLst>
              </a:rPr>
              <a:t>Jahre</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und</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endet</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auch</a:t>
            </a:r>
            <a:r>
              <a:rPr lang="pl-PL" sz="4400" b="1" dirty="0" smtClean="0">
                <a:solidFill>
                  <a:srgbClr val="002060"/>
                </a:solidFill>
                <a:effectLst>
                  <a:outerShdw blurRad="38100" dist="38100" dir="2700000" algn="tl">
                    <a:srgbClr val="000000">
                      <a:alpha val="43137"/>
                    </a:srgbClr>
                  </a:outerShdw>
                </a:effectLst>
              </a:rPr>
              <a:t> mit </a:t>
            </a:r>
            <a:r>
              <a:rPr lang="pl-PL" sz="4400" b="1" dirty="0" err="1" smtClean="0">
                <a:solidFill>
                  <a:srgbClr val="002060"/>
                </a:solidFill>
                <a:effectLst>
                  <a:outerShdw blurRad="38100" dist="38100" dir="2700000" algn="tl">
                    <a:srgbClr val="000000">
                      <a:alpha val="43137"/>
                    </a:srgbClr>
                  </a:outerShdw>
                </a:effectLst>
              </a:rPr>
              <a:t>einer</a:t>
            </a:r>
            <a:r>
              <a:rPr lang="pl-PL" sz="4400" b="1" dirty="0" smtClean="0">
                <a:solidFill>
                  <a:srgbClr val="002060"/>
                </a:solidFill>
                <a:effectLst>
                  <a:outerShdw blurRad="38100" dist="38100" dir="2700000" algn="tl">
                    <a:srgbClr val="000000">
                      <a:alpha val="43137"/>
                    </a:srgbClr>
                  </a:outerShdw>
                </a:effectLst>
              </a:rPr>
              <a:t> Reifeprüfung.</a:t>
            </a:r>
          </a:p>
          <a:p>
            <a:pPr marL="0" indent="0">
              <a:buNone/>
            </a:pPr>
            <a:r>
              <a:rPr lang="de-DE" sz="4400" b="1" dirty="0">
                <a:solidFill>
                  <a:srgbClr val="002060"/>
                </a:solidFill>
                <a:effectLst>
                  <a:outerShdw blurRad="38100" dist="38100" dir="2700000" algn="tl">
                    <a:srgbClr val="000000">
                      <a:alpha val="43137"/>
                    </a:srgbClr>
                  </a:outerShdw>
                </a:effectLst>
              </a:rPr>
              <a:t>Die </a:t>
            </a:r>
            <a:r>
              <a:rPr lang="de-DE" sz="4400" b="1" dirty="0" smtClean="0">
                <a:solidFill>
                  <a:srgbClr val="002060"/>
                </a:solidFill>
                <a:effectLst>
                  <a:outerShdw blurRad="38100" dist="38100" dir="2700000" algn="tl">
                    <a:srgbClr val="000000">
                      <a:alpha val="43137"/>
                    </a:srgbClr>
                  </a:outerShdw>
                </a:effectLst>
              </a:rPr>
              <a:t>Ausbildung</a:t>
            </a:r>
            <a:r>
              <a:rPr lang="pl-PL" sz="4400" b="1" dirty="0" smtClean="0">
                <a:solidFill>
                  <a:srgbClr val="002060"/>
                </a:solidFill>
                <a:effectLst>
                  <a:outerShdw blurRad="38100" dist="38100" dir="2700000" algn="tl">
                    <a:srgbClr val="000000">
                      <a:alpha val="43137"/>
                    </a:srgbClr>
                  </a:outerShdw>
                </a:effectLst>
              </a:rPr>
              <a:t> </a:t>
            </a:r>
            <a:r>
              <a:rPr lang="de-DE" sz="4400" b="1" dirty="0" smtClean="0">
                <a:solidFill>
                  <a:srgbClr val="002060"/>
                </a:solidFill>
                <a:effectLst>
                  <a:outerShdw blurRad="38100" dist="38100" dir="2700000" algn="tl">
                    <a:srgbClr val="000000">
                      <a:alpha val="43137"/>
                    </a:srgbClr>
                  </a:outerShdw>
                </a:effectLst>
              </a:rPr>
              <a:t> endet</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auch</a:t>
            </a:r>
            <a:r>
              <a:rPr lang="de-DE" sz="4400" b="1" dirty="0" smtClean="0">
                <a:solidFill>
                  <a:srgbClr val="002060"/>
                </a:solidFill>
                <a:effectLst>
                  <a:outerShdw blurRad="38100" dist="38100" dir="2700000" algn="tl">
                    <a:srgbClr val="000000">
                      <a:alpha val="43137"/>
                    </a:srgbClr>
                  </a:outerShdw>
                </a:effectLst>
              </a:rPr>
              <a:t> </a:t>
            </a:r>
            <a:r>
              <a:rPr lang="de-DE" sz="4400" b="1" dirty="0">
                <a:solidFill>
                  <a:srgbClr val="002060"/>
                </a:solidFill>
                <a:effectLst>
                  <a:outerShdw blurRad="38100" dist="38100" dir="2700000" algn="tl">
                    <a:srgbClr val="000000">
                      <a:alpha val="43137"/>
                    </a:srgbClr>
                  </a:outerShdw>
                </a:effectLst>
              </a:rPr>
              <a:t>mit einer </a:t>
            </a:r>
            <a:r>
              <a:rPr lang="de-DE" sz="4400" b="1" dirty="0" smtClean="0">
                <a:solidFill>
                  <a:srgbClr val="002060"/>
                </a:solidFill>
                <a:effectLst>
                  <a:outerShdw blurRad="38100" dist="38100" dir="2700000" algn="tl">
                    <a:srgbClr val="000000">
                      <a:alpha val="43137"/>
                    </a:srgbClr>
                  </a:outerShdw>
                </a:effectLst>
              </a:rPr>
              <a:t>Berufsprüfung</a:t>
            </a:r>
            <a:r>
              <a:rPr lang="pl-PL" sz="4400" b="1" dirty="0">
                <a:solidFill>
                  <a:srgbClr val="002060"/>
                </a:solidFill>
                <a:effectLst>
                  <a:outerShdw blurRad="38100" dist="38100" dir="2700000" algn="tl">
                    <a:srgbClr val="000000">
                      <a:alpha val="43137"/>
                    </a:srgbClr>
                  </a:outerShdw>
                </a:effectLst>
              </a:rPr>
              <a:t>.</a:t>
            </a:r>
            <a:r>
              <a:rPr lang="de-DE" b="1" dirty="0" smtClean="0">
                <a:solidFill>
                  <a:srgbClr val="002060"/>
                </a:solidFill>
                <a:effectLst>
                  <a:outerShdw blurRad="38100" dist="38100" dir="2700000" algn="tl">
                    <a:srgbClr val="000000">
                      <a:alpha val="43137"/>
                    </a:srgbClr>
                  </a:outerShdw>
                </a:effectLst>
              </a:rPr>
              <a:t/>
            </a:r>
            <a:br>
              <a:rPr lang="de-DE" b="1" dirty="0" smtClean="0">
                <a:solidFill>
                  <a:srgbClr val="002060"/>
                </a:solidFill>
                <a:effectLst>
                  <a:outerShdw blurRad="38100" dist="38100" dir="2700000" algn="tl">
                    <a:srgbClr val="000000">
                      <a:alpha val="43137"/>
                    </a:srgbClr>
                  </a:outerShdw>
                </a:effectLst>
              </a:rPr>
            </a:br>
            <a:endParaRPr lang="pl-PL"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4060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xEl>
                                              <p:pRg st="0" end="0"/>
                                            </p:txEl>
                                          </p:spTgt>
                                        </p:tgtEl>
                                      </p:cBhvr>
                                    </p:animEffect>
                                  </p:childTnLst>
                                </p:cTn>
                              </p:par>
                            </p:childTnLst>
                          </p:cTn>
                        </p:par>
                        <p:par>
                          <p:cTn id="12" fill="hold">
                            <p:stCondLst>
                              <p:cond delay="2025"/>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25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7" dur="25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4">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98130"/>
            <a:ext cx="12191999" cy="698900"/>
          </a:xfrm>
        </p:spPr>
        <p:style>
          <a:lnRef idx="0">
            <a:schemeClr val="accent2"/>
          </a:lnRef>
          <a:fillRef idx="3">
            <a:schemeClr val="accent2"/>
          </a:fillRef>
          <a:effectRef idx="3">
            <a:schemeClr val="accent2"/>
          </a:effectRef>
          <a:fontRef idx="minor">
            <a:schemeClr val="lt1"/>
          </a:fontRef>
        </p:style>
        <p:txBody>
          <a:bodyPr/>
          <a:lstStyle/>
          <a:p>
            <a:pPr algn="ctr"/>
            <a:r>
              <a:rPr lang="pl-PL" b="1" dirty="0" err="1">
                <a:latin typeface="+mn-lt"/>
              </a:rPr>
              <a:t>Hochschulsystem</a:t>
            </a:r>
            <a:r>
              <a:rPr lang="pl-PL" b="1" dirty="0">
                <a:latin typeface="+mn-lt"/>
              </a:rPr>
              <a:t> in </a:t>
            </a:r>
            <a:r>
              <a:rPr lang="pl-PL" b="1" dirty="0" smtClean="0">
                <a:latin typeface="+mn-lt"/>
              </a:rPr>
              <a:t>Polen</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16" y="68263"/>
            <a:ext cx="1585199" cy="1585199"/>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786" y="4268817"/>
            <a:ext cx="8420181" cy="3039370"/>
          </a:xfrm>
          <a:prstGeom prst="rect">
            <a:avLst/>
          </a:prstGeom>
          <a:effectLst>
            <a:softEdge rad="736600"/>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80938">
            <a:off x="1555477" y="3765375"/>
            <a:ext cx="4008916" cy="3006689"/>
          </a:xfrm>
          <a:prstGeom prst="rect">
            <a:avLst/>
          </a:prstGeom>
        </p:spPr>
      </p:pic>
      <p:sp>
        <p:nvSpPr>
          <p:cNvPr id="3" name="Symbol zastępczy zawartości 2"/>
          <p:cNvSpPr>
            <a:spLocks noGrp="1"/>
          </p:cNvSpPr>
          <p:nvPr>
            <p:ph idx="1"/>
          </p:nvPr>
        </p:nvSpPr>
        <p:spPr>
          <a:xfrm>
            <a:off x="232756" y="1908752"/>
            <a:ext cx="11770821" cy="4351336"/>
          </a:xfrm>
        </p:spPr>
        <p:txBody>
          <a:bodyPr>
            <a:normAutofit/>
          </a:bodyPr>
          <a:lstStyle/>
          <a:p>
            <a:r>
              <a:rPr lang="pl-PL" sz="4000" b="1" dirty="0" err="1" smtClean="0">
                <a:solidFill>
                  <a:srgbClr val="002060"/>
                </a:solidFill>
                <a:effectLst>
                  <a:outerShdw blurRad="38100" dist="38100" dir="2700000" algn="tl">
                    <a:srgbClr val="000000">
                      <a:alpha val="43137"/>
                    </a:srgbClr>
                  </a:outerShdw>
                </a:effectLst>
              </a:rPr>
              <a:t>Universitäten</a:t>
            </a:r>
            <a:endParaRPr lang="pl-PL" sz="4000" b="1" dirty="0" smtClean="0">
              <a:solidFill>
                <a:srgbClr val="002060"/>
              </a:solidFill>
              <a:effectLst>
                <a:outerShdw blurRad="38100" dist="38100" dir="2700000" algn="tl">
                  <a:srgbClr val="000000">
                    <a:alpha val="43137"/>
                  </a:srgbClr>
                </a:outerShdw>
              </a:effectLst>
            </a:endParaRPr>
          </a:p>
          <a:p>
            <a:r>
              <a:rPr lang="pl-PL" sz="4000" b="1" dirty="0" err="1" smtClean="0">
                <a:solidFill>
                  <a:srgbClr val="002060"/>
                </a:solidFill>
                <a:effectLst>
                  <a:outerShdw blurRad="38100" dist="38100" dir="2700000" algn="tl">
                    <a:srgbClr val="000000">
                      <a:alpha val="43137"/>
                    </a:srgbClr>
                  </a:outerShdw>
                </a:effectLst>
              </a:rPr>
              <a:t>Technische</a:t>
            </a:r>
            <a:r>
              <a:rPr lang="pl-PL" sz="4000" b="1" dirty="0" smtClean="0">
                <a:solidFill>
                  <a:srgbClr val="002060"/>
                </a:solidFill>
                <a:effectLst>
                  <a:outerShdw blurRad="38100" dist="38100" dir="2700000" algn="tl">
                    <a:srgbClr val="000000">
                      <a:alpha val="43137"/>
                    </a:srgbClr>
                  </a:outerShdw>
                </a:effectLst>
              </a:rPr>
              <a:t> </a:t>
            </a:r>
            <a:r>
              <a:rPr lang="pl-PL" sz="4000" b="1" dirty="0" err="1" smtClean="0">
                <a:solidFill>
                  <a:srgbClr val="002060"/>
                </a:solidFill>
                <a:effectLst>
                  <a:outerShdw blurRad="38100" dist="38100" dir="2700000" algn="tl">
                    <a:srgbClr val="000000">
                      <a:alpha val="43137"/>
                    </a:srgbClr>
                  </a:outerShdw>
                </a:effectLst>
              </a:rPr>
              <a:t>Universitäten</a:t>
            </a:r>
            <a:r>
              <a:rPr lang="pl-PL" sz="4000" b="1" dirty="0" smtClean="0">
                <a:solidFill>
                  <a:srgbClr val="002060"/>
                </a:solidFill>
                <a:effectLst>
                  <a:outerShdw blurRad="38100" dist="38100" dir="2700000" algn="tl">
                    <a:srgbClr val="000000">
                      <a:alpha val="43137"/>
                    </a:srgbClr>
                  </a:outerShdw>
                </a:effectLst>
              </a:rPr>
              <a:t> ( </a:t>
            </a:r>
            <a:r>
              <a:rPr lang="pl-PL" sz="4000" b="1" dirty="0" err="1" smtClean="0">
                <a:solidFill>
                  <a:srgbClr val="002060"/>
                </a:solidFill>
                <a:effectLst>
                  <a:outerShdw blurRad="38100" dist="38100" dir="2700000" algn="tl">
                    <a:srgbClr val="000000">
                      <a:alpha val="43137"/>
                    </a:srgbClr>
                  </a:outerShdw>
                </a:effectLst>
              </a:rPr>
              <a:t>Fachhochschulen</a:t>
            </a:r>
            <a:r>
              <a:rPr lang="pl-PL" sz="4000" b="1" dirty="0" smtClean="0">
                <a:solidFill>
                  <a:srgbClr val="002060"/>
                </a:solidFill>
                <a:effectLst>
                  <a:outerShdw blurRad="38100" dist="38100" dir="2700000" algn="tl">
                    <a:srgbClr val="000000">
                      <a:alpha val="43137"/>
                    </a:srgbClr>
                  </a:outerShdw>
                </a:effectLst>
              </a:rPr>
              <a:t>)</a:t>
            </a:r>
          </a:p>
          <a:p>
            <a:pPr marL="0" indent="0">
              <a:buNone/>
            </a:pPr>
            <a:r>
              <a:rPr lang="de-DE" sz="3200" b="1" dirty="0" smtClean="0">
                <a:solidFill>
                  <a:srgbClr val="002060"/>
                </a:solidFill>
                <a:effectLst>
                  <a:outerShdw blurRad="38100" dist="38100" dir="2700000" algn="tl">
                    <a:srgbClr val="000000">
                      <a:alpha val="43137"/>
                    </a:srgbClr>
                  </a:outerShdw>
                </a:effectLst>
              </a:rPr>
              <a:t>Das </a:t>
            </a:r>
            <a:r>
              <a:rPr lang="de-DE" sz="3200" b="1" dirty="0">
                <a:solidFill>
                  <a:srgbClr val="002060"/>
                </a:solidFill>
                <a:effectLst>
                  <a:outerShdw blurRad="38100" dist="38100" dir="2700000" algn="tl">
                    <a:srgbClr val="000000">
                      <a:alpha val="43137"/>
                    </a:srgbClr>
                  </a:outerShdw>
                </a:effectLst>
              </a:rPr>
              <a:t>Studium an staatlichen Hochschulen in Polen ist </a:t>
            </a:r>
            <a:r>
              <a:rPr lang="de-DE" sz="3200" b="1" dirty="0" smtClean="0">
                <a:solidFill>
                  <a:srgbClr val="002060"/>
                </a:solidFill>
                <a:effectLst>
                  <a:outerShdw blurRad="38100" dist="38100" dir="2700000" algn="tl">
                    <a:srgbClr val="000000">
                      <a:alpha val="43137"/>
                    </a:srgbClr>
                  </a:outerShdw>
                </a:effectLst>
              </a:rPr>
              <a:t> </a:t>
            </a:r>
            <a:r>
              <a:rPr lang="de-DE" sz="3200" b="1" dirty="0">
                <a:solidFill>
                  <a:srgbClr val="002060"/>
                </a:solidFill>
                <a:effectLst>
                  <a:outerShdw blurRad="38100" dist="38100" dir="2700000" algn="tl">
                    <a:srgbClr val="000000">
                      <a:alpha val="43137"/>
                    </a:srgbClr>
                  </a:outerShdw>
                </a:effectLst>
              </a:rPr>
              <a:t>kostenlos.</a:t>
            </a:r>
            <a:endParaRPr lang="pl-PL" sz="3200" b="1" dirty="0" smtClean="0">
              <a:solidFill>
                <a:srgbClr val="002060"/>
              </a:solidFill>
              <a:effectLst>
                <a:outerShdw blurRad="38100" dist="38100" dir="2700000" algn="tl">
                  <a:srgbClr val="000000">
                    <a:alpha val="43137"/>
                  </a:srgbClr>
                </a:outerShdw>
              </a:effectLst>
            </a:endParaRPr>
          </a:p>
          <a:p>
            <a:endParaRPr lang="pl-PL" dirty="0" smtClean="0"/>
          </a:p>
          <a:p>
            <a:pPr marL="0" indent="0">
              <a:buNone/>
            </a:pPr>
            <a:endParaRPr lang="pl-PL" dirty="0"/>
          </a:p>
        </p:txBody>
      </p:sp>
    </p:spTree>
    <p:extLst>
      <p:ext uri="{BB962C8B-B14F-4D97-AF65-F5344CB8AC3E}">
        <p14:creationId xmlns:p14="http://schemas.microsoft.com/office/powerpoint/2010/main" val="7642258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 fill="hold"/>
                                        <p:tgtEl>
                                          <p:spTgt spid="4"/>
                                        </p:tgtEl>
                                        <p:attrNameLst>
                                          <p:attrName>ppt_x</p:attrName>
                                        </p:attrNameLst>
                                      </p:cBhvr>
                                      <p:tavLst>
                                        <p:tav tm="0">
                                          <p:val>
                                            <p:strVal val="0-#ppt_w/2"/>
                                          </p:val>
                                        </p:tav>
                                        <p:tav tm="100000">
                                          <p:val>
                                            <p:strVal val="#ppt_x"/>
                                          </p:val>
                                        </p:tav>
                                      </p:tavLst>
                                    </p:anim>
                                    <p:anim calcmode="lin" valueType="num">
                                      <p:cBhvr additive="base">
                                        <p:cTn id="12" dur="250" fill="hold"/>
                                        <p:tgtEl>
                                          <p:spTgt spid="4"/>
                                        </p:tgtEl>
                                        <p:attrNameLst>
                                          <p:attrName>ppt_y</p:attrName>
                                        </p:attrNameLst>
                                      </p:cBhvr>
                                      <p:tavLst>
                                        <p:tav tm="0">
                                          <p:val>
                                            <p:strVal val="#ppt_y"/>
                                          </p:val>
                                        </p:tav>
                                        <p:tav tm="100000">
                                          <p:val>
                                            <p:strVal val="#ppt_y"/>
                                          </p:val>
                                        </p:tav>
                                      </p:tavLst>
                                    </p:anim>
                                  </p:childTnLst>
                                </p:cTn>
                              </p:par>
                              <p:par>
                                <p:cTn id="13" presetID="41" presetClass="entr" presetSubtype="0" fill="hold" nodeType="with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0" end="0"/>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3">
                                            <p:txEl>
                                              <p:pRg st="1" end="1"/>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3">
                                            <p:txEl>
                                              <p:pRg st="2" end="2"/>
                                            </p:txEl>
                                          </p:spTgt>
                                        </p:tgtEl>
                                      </p:cBhvr>
                                    </p:animEffect>
                                  </p:childTnLst>
                                </p:cTn>
                              </p:par>
                            </p:childTnLst>
                          </p:cTn>
                        </p:par>
                        <p:par>
                          <p:cTn id="34" fill="hold">
                            <p:stCondLst>
                              <p:cond delay="1575"/>
                            </p:stCondLst>
                            <p:childTnLst>
                              <p:par>
                                <p:cTn id="35" presetID="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075"/>
                            </p:stCondLst>
                            <p:childTnLst>
                              <p:par>
                                <p:cTn id="40" presetID="23" presetClass="entr" presetSubtype="3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250" fill="hold"/>
                                        <p:tgtEl>
                                          <p:spTgt spid="5"/>
                                        </p:tgtEl>
                                        <p:attrNameLst>
                                          <p:attrName>ppt_w</p:attrName>
                                        </p:attrNameLst>
                                      </p:cBhvr>
                                      <p:tavLst>
                                        <p:tav tm="0">
                                          <p:val>
                                            <p:strVal val="4*#ppt_w"/>
                                          </p:val>
                                        </p:tav>
                                        <p:tav tm="100000">
                                          <p:val>
                                            <p:strVal val="#ppt_w"/>
                                          </p:val>
                                        </p:tav>
                                      </p:tavLst>
                                    </p:anim>
                                    <p:anim calcmode="lin" valueType="num">
                                      <p:cBhvr>
                                        <p:cTn id="43" dur="25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631" y="2389884"/>
            <a:ext cx="9144000" cy="6096000"/>
          </a:xfrm>
          <a:prstGeom prst="rect">
            <a:avLst/>
          </a:prstGeom>
          <a:effectLst>
            <a:softEdge rad="1270000"/>
          </a:effec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178" y="2055138"/>
            <a:ext cx="5143500" cy="6858000"/>
          </a:xfrm>
          <a:prstGeom prst="rect">
            <a:avLst/>
          </a:prstGeom>
          <a:effectLst>
            <a:softEdge rad="1206500"/>
          </a:effectLst>
        </p:spPr>
      </p:pic>
      <p:sp>
        <p:nvSpPr>
          <p:cNvPr id="2" name="Tytuł 1"/>
          <p:cNvSpPr>
            <a:spLocks noGrp="1"/>
          </p:cNvSpPr>
          <p:nvPr>
            <p:ph type="title"/>
          </p:nvPr>
        </p:nvSpPr>
        <p:spPr>
          <a:xfrm>
            <a:off x="0" y="115746"/>
            <a:ext cx="12192000" cy="782027"/>
          </a:xfrm>
        </p:spPr>
        <p:style>
          <a:lnRef idx="0">
            <a:schemeClr val="accent2"/>
          </a:lnRef>
          <a:fillRef idx="3">
            <a:schemeClr val="accent2"/>
          </a:fillRef>
          <a:effectRef idx="3">
            <a:schemeClr val="accent2"/>
          </a:effectRef>
          <a:fontRef idx="minor">
            <a:schemeClr val="lt1"/>
          </a:fontRef>
        </p:style>
        <p:txBody>
          <a:bodyPr/>
          <a:lstStyle/>
          <a:p>
            <a:pPr algn="ctr"/>
            <a:r>
              <a:rPr lang="pl-PL" b="1" dirty="0" smtClean="0">
                <a:latin typeface="+mn-lt"/>
              </a:rPr>
              <a:t>7. </a:t>
            </a:r>
            <a:r>
              <a:rPr lang="pl-PL" b="1" dirty="0" err="1" smtClean="0">
                <a:latin typeface="+mn-lt"/>
              </a:rPr>
              <a:t>Die</a:t>
            </a:r>
            <a:r>
              <a:rPr lang="pl-PL" b="1" dirty="0" smtClean="0">
                <a:latin typeface="+mn-lt"/>
              </a:rPr>
              <a:t> </a:t>
            </a:r>
            <a:r>
              <a:rPr lang="pl-PL" b="1" dirty="0" err="1" smtClean="0">
                <a:latin typeface="+mn-lt"/>
              </a:rPr>
              <a:t>Universität</a:t>
            </a:r>
            <a:endParaRPr lang="pl-PL" b="1" dirty="0">
              <a:latin typeface="+mn-lt"/>
            </a:endParaRPr>
          </a:p>
        </p:txBody>
      </p:sp>
      <p:sp>
        <p:nvSpPr>
          <p:cNvPr id="4" name="AutoShape 2" descr="Znalezione obrazy dla zapytania universit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36" y="4033935"/>
            <a:ext cx="6018684" cy="3370463"/>
          </a:xfrm>
          <a:prstGeom prst="rect">
            <a:avLst/>
          </a:prstGeom>
          <a:effectLst>
            <a:softEdge rad="393700"/>
          </a:effectLst>
        </p:spPr>
      </p:pic>
      <p:sp>
        <p:nvSpPr>
          <p:cNvPr id="8" name="Symbol zastępczy zawartości 7"/>
          <p:cNvSpPr>
            <a:spLocks noGrp="1"/>
          </p:cNvSpPr>
          <p:nvPr>
            <p:ph idx="1"/>
          </p:nvPr>
        </p:nvSpPr>
        <p:spPr>
          <a:xfrm>
            <a:off x="155575" y="1132802"/>
            <a:ext cx="11266113" cy="4351336"/>
          </a:xfrm>
          <a:effectLst>
            <a:glow rad="1892300">
              <a:schemeClr val="accent1">
                <a:alpha val="88000"/>
              </a:schemeClr>
            </a:glow>
          </a:effectLst>
        </p:spPr>
        <p:txBody>
          <a:bodyPr/>
          <a:lstStyle/>
          <a:p>
            <a:pPr marL="0" indent="0">
              <a:buNone/>
            </a:pPr>
            <a:r>
              <a:rPr lang="de-DE" sz="3600" b="1" dirty="0">
                <a:solidFill>
                  <a:srgbClr val="002060"/>
                </a:solidFill>
                <a:effectLst>
                  <a:outerShdw blurRad="38100" dist="38100" dir="2700000" algn="tl">
                    <a:srgbClr val="000000">
                      <a:alpha val="43137"/>
                    </a:srgbClr>
                  </a:outerShdw>
                </a:effectLst>
              </a:rPr>
              <a:t>Das Studium an einer Universität kann mit einem </a:t>
            </a:r>
            <a:r>
              <a:rPr lang="de-DE" sz="3600" b="1" dirty="0" err="1">
                <a:solidFill>
                  <a:srgbClr val="002060"/>
                </a:solidFill>
                <a:effectLst>
                  <a:outerShdw blurRad="38100" dist="38100" dir="2700000" algn="tl">
                    <a:srgbClr val="000000">
                      <a:alpha val="43137"/>
                    </a:srgbClr>
                  </a:outerShdw>
                </a:effectLst>
              </a:rPr>
              <a:t>Licencjat</a:t>
            </a:r>
            <a:r>
              <a:rPr lang="de-DE" sz="3600" b="1" dirty="0">
                <a:solidFill>
                  <a:srgbClr val="002060"/>
                </a:solidFill>
                <a:effectLst>
                  <a:outerShdw blurRad="38100" dist="38100" dir="2700000" algn="tl">
                    <a:srgbClr val="000000">
                      <a:alpha val="43137"/>
                    </a:srgbClr>
                  </a:outerShdw>
                </a:effectLst>
              </a:rPr>
              <a:t> (meist nach 6 Semestern; entspricht dem deutschen Bachelor) oder mit Erwerb des Magistertitels </a:t>
            </a:r>
            <a:r>
              <a:rPr lang="de-DE" sz="3600" b="1" dirty="0" smtClean="0">
                <a:solidFill>
                  <a:srgbClr val="002060"/>
                </a:solidFill>
                <a:effectLst>
                  <a:outerShdw blurRad="38100" dist="38100" dir="2700000" algn="tl">
                    <a:srgbClr val="000000">
                      <a:alpha val="43137"/>
                    </a:srgbClr>
                  </a:outerShdw>
                </a:effectLst>
              </a:rPr>
              <a:t> </a:t>
            </a:r>
            <a:r>
              <a:rPr lang="de-DE" sz="3600" b="1" dirty="0">
                <a:solidFill>
                  <a:srgbClr val="002060"/>
                </a:solidFill>
                <a:effectLst>
                  <a:outerShdw blurRad="38100" dist="38100" dir="2700000" algn="tl">
                    <a:srgbClr val="000000">
                      <a:alpha val="43137"/>
                    </a:srgbClr>
                  </a:outerShdw>
                </a:effectLst>
              </a:rPr>
              <a:t>abgeschlossen werden.</a:t>
            </a:r>
          </a:p>
          <a:p>
            <a:endParaRPr lang="pl-PL" dirty="0"/>
          </a:p>
        </p:txBody>
      </p:sp>
    </p:spTree>
    <p:extLst>
      <p:ext uri="{BB962C8B-B14F-4D97-AF65-F5344CB8AC3E}">
        <p14:creationId xmlns:p14="http://schemas.microsoft.com/office/powerpoint/2010/main" val="3256296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0" y="174630"/>
            <a:ext cx="12192000" cy="720195"/>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pl-PL" b="1" dirty="0" smtClean="0"/>
              <a:t>6. </a:t>
            </a:r>
            <a:r>
              <a:rPr lang="pl-PL" b="1" dirty="0" err="1" smtClean="0"/>
              <a:t>Die</a:t>
            </a:r>
            <a:r>
              <a:rPr lang="pl-PL" b="1" dirty="0" smtClean="0"/>
              <a:t> </a:t>
            </a:r>
            <a:r>
              <a:rPr lang="pl-PL" b="1" dirty="0" err="1" smtClean="0"/>
              <a:t>Berufschule</a:t>
            </a:r>
            <a:endParaRPr lang="pl-PL" b="1" dirty="0"/>
          </a:p>
        </p:txBody>
      </p:sp>
      <p:sp>
        <p:nvSpPr>
          <p:cNvPr id="4" name="Symbol zastępczy zawartości 3"/>
          <p:cNvSpPr>
            <a:spLocks noGrp="1"/>
          </p:cNvSpPr>
          <p:nvPr>
            <p:ph idx="1"/>
          </p:nvPr>
        </p:nvSpPr>
        <p:spPr>
          <a:xfrm>
            <a:off x="838200" y="1425844"/>
            <a:ext cx="10515600" cy="4751119"/>
          </a:xfrm>
        </p:spPr>
        <p:txBody>
          <a:bodyPr>
            <a:normAutofit/>
          </a:bodyPr>
          <a:lstStyle/>
          <a:p>
            <a:pPr marL="0" indent="0">
              <a:buNone/>
            </a:pPr>
            <a:r>
              <a:rPr lang="pl-PL" sz="3200" b="1" dirty="0" err="1" smtClean="0">
                <a:solidFill>
                  <a:srgbClr val="002060"/>
                </a:solidFill>
                <a:effectLst>
                  <a:outerShdw blurRad="38100" dist="38100" dir="2700000" algn="tl">
                    <a:srgbClr val="000000">
                      <a:alpha val="43137"/>
                    </a:srgbClr>
                  </a:outerShdw>
                </a:effectLst>
              </a:rPr>
              <a:t>Die</a:t>
            </a:r>
            <a:r>
              <a:rPr lang="pl-PL" sz="3200" b="1" dirty="0" smtClean="0">
                <a:solidFill>
                  <a:srgbClr val="002060"/>
                </a:solidFill>
                <a:effectLst>
                  <a:outerShdw blurRad="38100" dist="38100" dir="2700000" algn="tl">
                    <a:srgbClr val="000000">
                      <a:alpha val="43137"/>
                    </a:srgbClr>
                  </a:outerShdw>
                </a:effectLst>
              </a:rPr>
              <a:t> </a:t>
            </a:r>
            <a:r>
              <a:rPr lang="pl-PL" sz="3200" b="1" dirty="0" err="1" smtClean="0">
                <a:solidFill>
                  <a:srgbClr val="002060"/>
                </a:solidFill>
                <a:effectLst>
                  <a:outerShdw blurRad="38100" dist="38100" dir="2700000" algn="tl">
                    <a:srgbClr val="000000">
                      <a:alpha val="43137"/>
                    </a:srgbClr>
                  </a:outerShdw>
                </a:effectLst>
              </a:rPr>
              <a:t>Berufgrundschule</a:t>
            </a:r>
            <a:r>
              <a:rPr lang="pl-PL" sz="3200" b="1" dirty="0" smtClean="0">
                <a:solidFill>
                  <a:srgbClr val="002060"/>
                </a:solidFill>
                <a:effectLst>
                  <a:outerShdw blurRad="38100" dist="38100" dir="2700000" algn="tl">
                    <a:srgbClr val="000000">
                      <a:alpha val="43137"/>
                    </a:srgbClr>
                  </a:outerShdw>
                </a:effectLst>
              </a:rPr>
              <a:t> </a:t>
            </a:r>
            <a:r>
              <a:rPr lang="de-DE" sz="3200" b="1" dirty="0">
                <a:solidFill>
                  <a:srgbClr val="002060"/>
                </a:solidFill>
                <a:effectLst>
                  <a:outerShdw blurRad="38100" dist="38100" dir="2700000" algn="tl">
                    <a:srgbClr val="000000">
                      <a:alpha val="43137"/>
                    </a:srgbClr>
                  </a:outerShdw>
                </a:effectLst>
              </a:rPr>
              <a:t> bietet eine </a:t>
            </a:r>
            <a:r>
              <a:rPr lang="de-DE" sz="3200" b="1" dirty="0" smtClean="0">
                <a:solidFill>
                  <a:srgbClr val="002060"/>
                </a:solidFill>
                <a:effectLst>
                  <a:outerShdw blurRad="38100" dist="38100" dir="2700000" algn="tl">
                    <a:srgbClr val="000000">
                      <a:alpha val="43137"/>
                    </a:srgbClr>
                  </a:outerShdw>
                </a:effectLst>
              </a:rPr>
              <a:t>Fachausbildung </a:t>
            </a:r>
            <a:r>
              <a:rPr lang="de-DE" sz="3200" b="1" dirty="0">
                <a:solidFill>
                  <a:srgbClr val="002060"/>
                </a:solidFill>
                <a:effectLst>
                  <a:outerShdw blurRad="38100" dist="38100" dir="2700000" algn="tl">
                    <a:srgbClr val="000000">
                      <a:alpha val="43137"/>
                    </a:srgbClr>
                  </a:outerShdw>
                </a:effectLst>
              </a:rPr>
              <a:t>in </a:t>
            </a:r>
            <a:r>
              <a:rPr lang="pl-PL" sz="3200" b="1" dirty="0" smtClean="0">
                <a:solidFill>
                  <a:srgbClr val="002060"/>
                </a:solidFill>
                <a:effectLst>
                  <a:outerShdw blurRad="38100" dist="38100" dir="2700000" algn="tl">
                    <a:srgbClr val="000000">
                      <a:alpha val="43137"/>
                    </a:srgbClr>
                  </a:outerShdw>
                </a:effectLst>
              </a:rPr>
              <a:t>2</a:t>
            </a:r>
            <a:r>
              <a:rPr lang="de-DE" sz="3200" b="1" dirty="0" smtClean="0">
                <a:solidFill>
                  <a:srgbClr val="002060"/>
                </a:solidFill>
                <a:effectLst>
                  <a:outerShdw blurRad="38100" dist="38100" dir="2700000" algn="tl">
                    <a:srgbClr val="000000">
                      <a:alpha val="43137"/>
                    </a:srgbClr>
                  </a:outerShdw>
                </a:effectLst>
              </a:rPr>
              <a:t> </a:t>
            </a:r>
            <a:r>
              <a:rPr lang="de-DE" sz="3200" b="1" dirty="0">
                <a:solidFill>
                  <a:srgbClr val="002060"/>
                </a:solidFill>
                <a:effectLst>
                  <a:outerShdw blurRad="38100" dist="38100" dir="2700000" algn="tl">
                    <a:srgbClr val="000000">
                      <a:alpha val="43137"/>
                    </a:srgbClr>
                  </a:outerShdw>
                </a:effectLst>
              </a:rPr>
              <a:t>bis </a:t>
            </a:r>
            <a:r>
              <a:rPr lang="pl-PL" sz="3200" b="1" dirty="0" smtClean="0">
                <a:solidFill>
                  <a:srgbClr val="002060"/>
                </a:solidFill>
                <a:effectLst>
                  <a:outerShdw blurRad="38100" dist="38100" dir="2700000" algn="tl">
                    <a:srgbClr val="000000">
                      <a:alpha val="43137"/>
                    </a:srgbClr>
                  </a:outerShdw>
                </a:effectLst>
              </a:rPr>
              <a:t>3</a:t>
            </a:r>
            <a:r>
              <a:rPr lang="de-DE" sz="3200" b="1" dirty="0" smtClean="0">
                <a:solidFill>
                  <a:srgbClr val="002060"/>
                </a:solidFill>
                <a:effectLst>
                  <a:outerShdw blurRad="38100" dist="38100" dir="2700000" algn="tl">
                    <a:srgbClr val="000000">
                      <a:alpha val="43137"/>
                    </a:srgbClr>
                  </a:outerShdw>
                </a:effectLst>
              </a:rPr>
              <a:t> </a:t>
            </a:r>
            <a:r>
              <a:rPr lang="de-DE" sz="3200" b="1" dirty="0">
                <a:solidFill>
                  <a:srgbClr val="002060"/>
                </a:solidFill>
                <a:effectLst>
                  <a:outerShdw blurRad="38100" dist="38100" dir="2700000" algn="tl">
                    <a:srgbClr val="000000">
                      <a:alpha val="43137"/>
                    </a:srgbClr>
                  </a:outerShdw>
                </a:effectLst>
              </a:rPr>
              <a:t>Jahren. Die Berufsausbildung ist </a:t>
            </a:r>
            <a:r>
              <a:rPr lang="de-DE" sz="3200" b="1" dirty="0" smtClean="0">
                <a:solidFill>
                  <a:srgbClr val="002060"/>
                </a:solidFill>
                <a:effectLst>
                  <a:outerShdw blurRad="38100" dist="38100" dir="2700000" algn="tl">
                    <a:srgbClr val="000000">
                      <a:alpha val="43137"/>
                    </a:srgbClr>
                  </a:outerShdw>
                </a:effectLst>
              </a:rPr>
              <a:t>mit </a:t>
            </a:r>
            <a:r>
              <a:rPr lang="de-DE" sz="3200" b="1" dirty="0">
                <a:solidFill>
                  <a:srgbClr val="002060"/>
                </a:solidFill>
                <a:effectLst>
                  <a:outerShdw blurRad="38100" dist="38100" dir="2700000" algn="tl">
                    <a:srgbClr val="000000">
                      <a:alpha val="43137"/>
                    </a:srgbClr>
                  </a:outerShdw>
                </a:effectLst>
              </a:rPr>
              <a:t>berufspraktischen Elementen</a:t>
            </a:r>
            <a:r>
              <a:rPr lang="de-DE" sz="3200" b="1" dirty="0" smtClean="0">
                <a:solidFill>
                  <a:srgbClr val="002060"/>
                </a:solidFill>
                <a:effectLst>
                  <a:outerShdw blurRad="38100" dist="38100" dir="2700000" algn="tl">
                    <a:srgbClr val="000000">
                      <a:alpha val="43137"/>
                    </a:srgbClr>
                  </a:outerShdw>
                </a:effectLst>
              </a:rPr>
              <a:t>.</a:t>
            </a:r>
            <a:endParaRPr lang="pl-PL" sz="3200" b="1" dirty="0" smtClean="0">
              <a:solidFill>
                <a:srgbClr val="002060"/>
              </a:solidFill>
              <a:effectLst>
                <a:outerShdw blurRad="38100" dist="38100" dir="2700000" algn="tl">
                  <a:srgbClr val="000000">
                    <a:alpha val="43137"/>
                  </a:srgbClr>
                </a:outerShdw>
              </a:effectLst>
            </a:endParaRPr>
          </a:p>
          <a:p>
            <a:pPr marL="0" indent="0">
              <a:buNone/>
            </a:pPr>
            <a:r>
              <a:rPr lang="de-DE" sz="3200" b="1" dirty="0" smtClean="0">
                <a:solidFill>
                  <a:srgbClr val="002060"/>
                </a:solidFill>
                <a:effectLst>
                  <a:outerShdw blurRad="38100" dist="38100" dir="2700000" algn="tl">
                    <a:srgbClr val="000000">
                      <a:alpha val="43137"/>
                    </a:srgbClr>
                  </a:outerShdw>
                </a:effectLst>
              </a:rPr>
              <a:t>Die Ausbildung</a:t>
            </a:r>
            <a:r>
              <a:rPr lang="pl-PL" sz="3200" b="1" dirty="0" smtClean="0">
                <a:solidFill>
                  <a:srgbClr val="002060"/>
                </a:solidFill>
                <a:effectLst>
                  <a:outerShdw blurRad="38100" dist="38100" dir="2700000" algn="tl">
                    <a:srgbClr val="000000">
                      <a:alpha val="43137"/>
                    </a:srgbClr>
                  </a:outerShdw>
                </a:effectLst>
              </a:rPr>
              <a:t> </a:t>
            </a:r>
            <a:r>
              <a:rPr lang="de-DE" sz="3200" b="1" dirty="0" smtClean="0">
                <a:solidFill>
                  <a:srgbClr val="002060"/>
                </a:solidFill>
                <a:effectLst>
                  <a:outerShdw blurRad="38100" dist="38100" dir="2700000" algn="tl">
                    <a:srgbClr val="000000">
                      <a:alpha val="43137"/>
                    </a:srgbClr>
                  </a:outerShdw>
                </a:effectLst>
              </a:rPr>
              <a:t> endet</a:t>
            </a:r>
            <a:r>
              <a:rPr lang="pl-PL" sz="3200" b="1" dirty="0" smtClean="0">
                <a:solidFill>
                  <a:srgbClr val="002060"/>
                </a:solidFill>
                <a:effectLst>
                  <a:outerShdw blurRad="38100" dist="38100" dir="2700000" algn="tl">
                    <a:srgbClr val="000000">
                      <a:alpha val="43137"/>
                    </a:srgbClr>
                  </a:outerShdw>
                </a:effectLst>
              </a:rPr>
              <a:t> </a:t>
            </a:r>
            <a:r>
              <a:rPr lang="pl-PL" sz="3200" b="1" dirty="0" err="1" smtClean="0">
                <a:solidFill>
                  <a:srgbClr val="002060"/>
                </a:solidFill>
                <a:effectLst>
                  <a:outerShdw blurRad="38100" dist="38100" dir="2700000" algn="tl">
                    <a:srgbClr val="000000">
                      <a:alpha val="43137"/>
                    </a:srgbClr>
                  </a:outerShdw>
                </a:effectLst>
              </a:rPr>
              <a:t>auch</a:t>
            </a:r>
            <a:r>
              <a:rPr lang="de-DE" sz="3200" b="1" dirty="0" smtClean="0">
                <a:solidFill>
                  <a:srgbClr val="002060"/>
                </a:solidFill>
                <a:effectLst>
                  <a:outerShdw blurRad="38100" dist="38100" dir="2700000" algn="tl">
                    <a:srgbClr val="000000">
                      <a:alpha val="43137"/>
                    </a:srgbClr>
                  </a:outerShdw>
                </a:effectLst>
              </a:rPr>
              <a:t> mit einer Berufsprüfung</a:t>
            </a:r>
            <a:r>
              <a:rPr lang="pl-PL" sz="3200" b="1" dirty="0" smtClean="0">
                <a:solidFill>
                  <a:srgbClr val="002060"/>
                </a:solidFill>
                <a:effectLst>
                  <a:outerShdw blurRad="38100" dist="38100" dir="2700000" algn="tl">
                    <a:srgbClr val="000000">
                      <a:alpha val="43137"/>
                    </a:srgbClr>
                  </a:outerShdw>
                </a:effectLst>
              </a:rPr>
              <a:t>.</a:t>
            </a:r>
            <a:endParaRPr lang="pl-PL" sz="3200" b="1" dirty="0">
              <a:solidFill>
                <a:srgbClr val="002060"/>
              </a:solidFill>
              <a:effectLst>
                <a:outerShdw blurRad="38100" dist="38100" dir="2700000" algn="tl">
                  <a:srgbClr val="000000">
                    <a:alpha val="43137"/>
                  </a:srgbClr>
                </a:outerShdw>
              </a:effectLst>
            </a:endParaRPr>
          </a:p>
        </p:txBody>
      </p:sp>
      <p:sp>
        <p:nvSpPr>
          <p:cNvPr id="10" name="Schemat blokowy: przygotowanie 9"/>
          <p:cNvSpPr/>
          <p:nvPr/>
        </p:nvSpPr>
        <p:spPr>
          <a:xfrm>
            <a:off x="0" y="3950893"/>
            <a:ext cx="3160273" cy="1755221"/>
          </a:xfrm>
          <a:prstGeom prst="flowChartPreparati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chemat blokowy: przygotowanie 10"/>
          <p:cNvSpPr/>
          <p:nvPr/>
        </p:nvSpPr>
        <p:spPr>
          <a:xfrm>
            <a:off x="3005343" y="4952761"/>
            <a:ext cx="3160273" cy="1755221"/>
          </a:xfrm>
          <a:prstGeom prst="flowChartPreparati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chemat blokowy: przygotowanie 11"/>
          <p:cNvSpPr/>
          <p:nvPr/>
        </p:nvSpPr>
        <p:spPr>
          <a:xfrm>
            <a:off x="5894336" y="3819751"/>
            <a:ext cx="3160273" cy="1755221"/>
          </a:xfrm>
          <a:prstGeom prst="flowChartPreparation">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chemat blokowy: przygotowanie 12"/>
          <p:cNvSpPr/>
          <p:nvPr/>
        </p:nvSpPr>
        <p:spPr>
          <a:xfrm>
            <a:off x="8874090" y="4847347"/>
            <a:ext cx="3160273" cy="1755221"/>
          </a:xfrm>
          <a:prstGeom prst="flowChartPreparation">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185244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xEl>
                                              <p:pRg st="0" end="0"/>
                                            </p:txEl>
                                          </p:spTgt>
                                        </p:tgtEl>
                                      </p:cBhvr>
                                    </p:animEffect>
                                  </p:childTnLst>
                                </p:cTn>
                              </p:par>
                            </p:childTnLst>
                          </p:cTn>
                        </p:par>
                        <p:par>
                          <p:cTn id="17" fill="hold">
                            <p:stCondLst>
                              <p:cond delay="34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25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2" dur="25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4">
                                            <p:txEl>
                                              <p:pRg st="1" end="1"/>
                                            </p:txEl>
                                          </p:spTgt>
                                        </p:tgtEl>
                                      </p:cBhvr>
                                    </p:animEffect>
                                  </p:childTnLst>
                                </p:cTn>
                              </p:par>
                            </p:childTnLst>
                          </p:cTn>
                        </p:par>
                        <p:par>
                          <p:cTn id="25" fill="hold">
                            <p:stCondLst>
                              <p:cond delay="4775"/>
                            </p:stCondLst>
                            <p:childTnLst>
                              <p:par>
                                <p:cTn id="26" presetID="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5275"/>
                            </p:stCondLst>
                            <p:childTnLst>
                              <p:par>
                                <p:cTn id="31" presetID="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1+#ppt_w/2"/>
                                          </p:val>
                                        </p:tav>
                                        <p:tav tm="100000">
                                          <p:val>
                                            <p:strVal val="#ppt_x"/>
                                          </p:val>
                                        </p:tav>
                                      </p:tavLst>
                                    </p:anim>
                                    <p:anim calcmode="lin" valueType="num">
                                      <p:cBhvr additive="base">
                                        <p:cTn id="34" dur="25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5525"/>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250" fill="hold"/>
                                        <p:tgtEl>
                                          <p:spTgt spid="12"/>
                                        </p:tgtEl>
                                        <p:attrNameLst>
                                          <p:attrName>ppt_x</p:attrName>
                                        </p:attrNameLst>
                                      </p:cBhvr>
                                      <p:tavLst>
                                        <p:tav tm="0">
                                          <p:val>
                                            <p:strVal val="#ppt_x"/>
                                          </p:val>
                                        </p:tav>
                                        <p:tav tm="100000">
                                          <p:val>
                                            <p:strVal val="#ppt_x"/>
                                          </p:val>
                                        </p:tav>
                                      </p:tavLst>
                                    </p:anim>
                                    <p:anim calcmode="lin" valueType="num">
                                      <p:cBhvr additive="base">
                                        <p:cTn id="39" dur="25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5775"/>
                            </p:stCondLst>
                            <p:childTnLst>
                              <p:par>
                                <p:cTn id="41" presetID="2" presetClass="entr" presetSubtype="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81" y="893136"/>
            <a:ext cx="6664262" cy="5964864"/>
          </a:xfrm>
          <a:prstGeom prst="rect">
            <a:avLst/>
          </a:prstGeom>
          <a:effectLst>
            <a:softEdge rad="0"/>
          </a:effectLst>
        </p:spPr>
      </p:pic>
      <p:sp>
        <p:nvSpPr>
          <p:cNvPr id="5" name="Objaśnienie prostokątne zaokrąglone 4"/>
          <p:cNvSpPr/>
          <p:nvPr/>
        </p:nvSpPr>
        <p:spPr>
          <a:xfrm>
            <a:off x="4763387" y="1089837"/>
            <a:ext cx="7428614" cy="4715539"/>
          </a:xfrm>
          <a:prstGeom prst="wedgeRoundRectCallout">
            <a:avLst>
              <a:gd name="adj1" fmla="val -89119"/>
              <a:gd name="adj2" fmla="val -20386"/>
              <a:gd name="adj3" fmla="val 16667"/>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a:t>Die Ausbildung an den technischen Hochschulen dauert vier Jahre und endet mit dem Erwerb des Ingenieurtitels. Abgänger dieser Hochschulen können ihr Studium im </a:t>
            </a:r>
            <a:r>
              <a:rPr lang="de-DE" sz="3600" dirty="0" smtClean="0"/>
              <a:t>Magisterstudium </a:t>
            </a:r>
            <a:r>
              <a:rPr lang="de-DE" sz="3600" dirty="0"/>
              <a:t>fortsetzen.</a:t>
            </a:r>
            <a:endParaRPr lang="pl-PL" sz="3600" dirty="0"/>
          </a:p>
        </p:txBody>
      </p:sp>
      <p:sp>
        <p:nvSpPr>
          <p:cNvPr id="2" name="Tytuł 1"/>
          <p:cNvSpPr>
            <a:spLocks noGrp="1"/>
          </p:cNvSpPr>
          <p:nvPr>
            <p:ph type="title"/>
          </p:nvPr>
        </p:nvSpPr>
        <p:spPr>
          <a:xfrm>
            <a:off x="0" y="237539"/>
            <a:ext cx="12192000" cy="655597"/>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pl-PL" b="1" dirty="0" smtClean="0">
                <a:latin typeface="+mn-lt"/>
              </a:rPr>
              <a:t>8. </a:t>
            </a:r>
            <a:r>
              <a:rPr lang="pl-PL" b="1" dirty="0" err="1" smtClean="0">
                <a:latin typeface="+mn-lt"/>
              </a:rPr>
              <a:t>Technische</a:t>
            </a:r>
            <a:r>
              <a:rPr lang="pl-PL" b="1" dirty="0" smtClean="0">
                <a:latin typeface="+mn-lt"/>
              </a:rPr>
              <a:t> </a:t>
            </a:r>
            <a:r>
              <a:rPr lang="pl-PL" b="1" dirty="0" err="1" smtClean="0">
                <a:latin typeface="+mn-lt"/>
              </a:rPr>
              <a:t>Universität</a:t>
            </a:r>
            <a:r>
              <a:rPr lang="pl-PL" b="1" dirty="0" smtClean="0">
                <a:latin typeface="+mn-lt"/>
              </a:rPr>
              <a:t> ( </a:t>
            </a:r>
            <a:r>
              <a:rPr lang="pl-PL" b="1" dirty="0" err="1" smtClean="0">
                <a:latin typeface="+mn-lt"/>
              </a:rPr>
              <a:t>Fachhochschule</a:t>
            </a:r>
            <a:r>
              <a:rPr lang="pl-PL" b="1" dirty="0" smtClean="0">
                <a:latin typeface="+mn-lt"/>
              </a:rPr>
              <a:t>)</a:t>
            </a:r>
            <a:endParaRPr lang="pl-PL" b="1" dirty="0">
              <a:latin typeface="+mn-lt"/>
            </a:endParaRPr>
          </a:p>
        </p:txBody>
      </p:sp>
    </p:spTree>
    <p:extLst>
      <p:ext uri="{BB962C8B-B14F-4D97-AF65-F5344CB8AC3E}">
        <p14:creationId xmlns:p14="http://schemas.microsoft.com/office/powerpoint/2010/main" val="36192423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bg/>
                                          </p:spTgt>
                                        </p:tgtEl>
                                        <p:attrNameLst>
                                          <p:attrName>style.visibility</p:attrName>
                                        </p:attrNameLst>
                                      </p:cBhvr>
                                      <p:to>
                                        <p:strVal val="visible"/>
                                      </p:to>
                                    </p:set>
                                    <p:anim calcmode="lin" valueType="num">
                                      <p:cBhvr>
                                        <p:cTn id="17" dur="250" fill="hold"/>
                                        <p:tgtEl>
                                          <p:spTgt spid="5">
                                            <p:bg/>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bg/>
                                          </p:spTgt>
                                        </p:tgtEl>
                                        <p:attrNameLst>
                                          <p:attrName>ppt_y</p:attrName>
                                        </p:attrNameLst>
                                      </p:cBhvr>
                                      <p:tavLst>
                                        <p:tav tm="0">
                                          <p:val>
                                            <p:strVal val="#ppt_y"/>
                                          </p:val>
                                        </p:tav>
                                        <p:tav tm="100000">
                                          <p:val>
                                            <p:strVal val="#ppt_y"/>
                                          </p:val>
                                        </p:tav>
                                      </p:tavLst>
                                    </p:anim>
                                    <p:anim calcmode="lin" valueType="num">
                                      <p:cBhvr>
                                        <p:cTn id="19" dur="250" fill="hold"/>
                                        <p:tgtEl>
                                          <p:spTgt spid="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bg/>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6"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72795"/>
            <a:ext cx="12192000" cy="991548"/>
          </a:xfrm>
        </p:spPr>
        <p:style>
          <a:lnRef idx="0">
            <a:schemeClr val="accent2"/>
          </a:lnRef>
          <a:fillRef idx="3">
            <a:schemeClr val="accent2"/>
          </a:fillRef>
          <a:effectRef idx="3">
            <a:schemeClr val="accent2"/>
          </a:effectRef>
          <a:fontRef idx="minor">
            <a:schemeClr val="lt1"/>
          </a:fontRef>
        </p:style>
        <p:txBody>
          <a:bodyPr/>
          <a:lstStyle/>
          <a:p>
            <a:pPr algn="ctr"/>
            <a:r>
              <a:rPr lang="pl-PL" b="1" dirty="0" err="1" smtClean="0">
                <a:latin typeface="+mn-lt"/>
              </a:rPr>
              <a:t>Hochschulabschlüsse</a:t>
            </a:r>
            <a:endParaRPr lang="pl-PL" b="1" dirty="0">
              <a:latin typeface="+mn-lt"/>
            </a:endParaRPr>
          </a:p>
        </p:txBody>
      </p:sp>
      <p:sp>
        <p:nvSpPr>
          <p:cNvPr id="3" name="Symbol zastępczy zawartości 2"/>
          <p:cNvSpPr>
            <a:spLocks noGrp="1"/>
          </p:cNvSpPr>
          <p:nvPr>
            <p:ph idx="1"/>
          </p:nvPr>
        </p:nvSpPr>
        <p:spPr>
          <a:xfrm>
            <a:off x="141516" y="2468088"/>
            <a:ext cx="8639625" cy="2394197"/>
          </a:xfrm>
        </p:spPr>
        <p:txBody>
          <a:bodyPr>
            <a:normAutofit/>
          </a:bodyPr>
          <a:lstStyle/>
          <a:p>
            <a:r>
              <a:rPr lang="pl-PL" sz="4400" b="1" i="1" dirty="0">
                <a:solidFill>
                  <a:srgbClr val="002060"/>
                </a:solidFill>
                <a:effectLst>
                  <a:outerShdw blurRad="38100" dist="38100" dir="2700000" algn="tl">
                    <a:srgbClr val="000000">
                      <a:alpha val="43137"/>
                    </a:srgbClr>
                  </a:outerShdw>
                </a:effectLst>
              </a:rPr>
              <a:t>licencjat</a:t>
            </a:r>
            <a:r>
              <a:rPr lang="pl-PL" sz="4400" b="1" dirty="0">
                <a:solidFill>
                  <a:srgbClr val="002060"/>
                </a:solidFill>
                <a:effectLst>
                  <a:outerShdw blurRad="38100" dist="38100" dir="2700000" algn="tl">
                    <a:srgbClr val="000000">
                      <a:alpha val="43137"/>
                    </a:srgbClr>
                  </a:outerShdw>
                </a:effectLst>
              </a:rPr>
              <a:t> (</a:t>
            </a:r>
            <a:r>
              <a:rPr lang="pl-PL" sz="4400" b="1" dirty="0" err="1">
                <a:solidFill>
                  <a:srgbClr val="002060"/>
                </a:solidFill>
                <a:effectLst>
                  <a:outerShdw blurRad="38100" dist="38100" dir="2700000" algn="tl">
                    <a:srgbClr val="000000">
                      <a:alpha val="43137"/>
                    </a:srgbClr>
                  </a:outerShdw>
                </a:effectLst>
              </a:rPr>
              <a:t>entspricht</a:t>
            </a:r>
            <a:r>
              <a:rPr lang="pl-PL" sz="4400" b="1" dirty="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Bachelor</a:t>
            </a:r>
            <a:r>
              <a:rPr lang="pl-PL" sz="4400" b="1" dirty="0" smtClean="0">
                <a:solidFill>
                  <a:srgbClr val="002060"/>
                </a:solidFill>
                <a:effectLst>
                  <a:outerShdw blurRad="38100" dist="38100" dir="2700000" algn="tl">
                    <a:srgbClr val="000000">
                      <a:alpha val="43137"/>
                    </a:srgbClr>
                  </a:outerShdw>
                </a:effectLst>
              </a:rPr>
              <a:t>)</a:t>
            </a:r>
            <a:endParaRPr lang="pl-PL" sz="4400" b="1" dirty="0">
              <a:solidFill>
                <a:srgbClr val="002060"/>
              </a:solidFill>
              <a:effectLst>
                <a:outerShdw blurRad="38100" dist="38100" dir="2700000" algn="tl">
                  <a:srgbClr val="000000">
                    <a:alpha val="43137"/>
                  </a:srgbClr>
                </a:outerShdw>
              </a:effectLst>
            </a:endParaRPr>
          </a:p>
          <a:p>
            <a:r>
              <a:rPr lang="pl-PL" sz="4400" b="1" i="1" dirty="0">
                <a:solidFill>
                  <a:srgbClr val="002060"/>
                </a:solidFill>
                <a:effectLst>
                  <a:outerShdw blurRad="38100" dist="38100" dir="2700000" algn="tl">
                    <a:srgbClr val="000000">
                      <a:alpha val="43137"/>
                    </a:srgbClr>
                  </a:outerShdw>
                </a:effectLst>
              </a:rPr>
              <a:t>inżynier</a:t>
            </a:r>
            <a:r>
              <a:rPr lang="pl-PL" sz="4400" b="1" dirty="0">
                <a:solidFill>
                  <a:srgbClr val="002060"/>
                </a:solidFill>
                <a:effectLst>
                  <a:outerShdw blurRad="38100" dist="38100" dir="2700000" algn="tl">
                    <a:srgbClr val="000000">
                      <a:alpha val="43137"/>
                    </a:srgbClr>
                  </a:outerShdw>
                </a:effectLst>
              </a:rPr>
              <a:t>, inż. (</a:t>
            </a:r>
            <a:r>
              <a:rPr lang="pl-PL" sz="4400" b="1" dirty="0" err="1">
                <a:solidFill>
                  <a:srgbClr val="002060"/>
                </a:solidFill>
                <a:effectLst>
                  <a:outerShdw blurRad="38100" dist="38100" dir="2700000" algn="tl">
                    <a:srgbClr val="000000">
                      <a:alpha val="43137"/>
                    </a:srgbClr>
                  </a:outerShdw>
                </a:effectLst>
              </a:rPr>
              <a:t>entspricht</a:t>
            </a:r>
            <a:r>
              <a:rPr lang="pl-PL" sz="4400" b="1" dirty="0">
                <a:solidFill>
                  <a:srgbClr val="002060"/>
                </a:solidFill>
                <a:effectLst>
                  <a:outerShdw blurRad="38100" dist="38100" dir="2700000" algn="tl">
                    <a:srgbClr val="000000">
                      <a:alpha val="43137"/>
                    </a:srgbClr>
                  </a:outerShdw>
                </a:effectLst>
              </a:rPr>
              <a:t> </a:t>
            </a:r>
            <a:r>
              <a:rPr lang="pl-PL" sz="4400" b="1" dirty="0" smtClean="0">
                <a:solidFill>
                  <a:srgbClr val="002060"/>
                </a:solidFill>
                <a:effectLst>
                  <a:outerShdw blurRad="38100" dist="38100" dir="2700000" algn="tl">
                    <a:srgbClr val="000000">
                      <a:alpha val="43137"/>
                    </a:srgbClr>
                  </a:outerShdw>
                </a:effectLst>
              </a:rPr>
              <a:t> </a:t>
            </a:r>
            <a:r>
              <a:rPr lang="pl-PL" sz="4400" b="1" dirty="0" err="1" smtClean="0">
                <a:solidFill>
                  <a:srgbClr val="002060"/>
                </a:solidFill>
                <a:effectLst>
                  <a:outerShdw blurRad="38100" dist="38100" dir="2700000" algn="tl">
                    <a:srgbClr val="000000">
                      <a:alpha val="43137"/>
                    </a:srgbClr>
                  </a:outerShdw>
                </a:effectLst>
              </a:rPr>
              <a:t>Bachelor</a:t>
            </a:r>
            <a:r>
              <a:rPr lang="pl-PL" sz="4400" b="1" dirty="0" smtClean="0">
                <a:solidFill>
                  <a:srgbClr val="002060"/>
                </a:solidFill>
                <a:effectLst>
                  <a:outerShdw blurRad="38100" dist="38100" dir="2700000" algn="tl">
                    <a:srgbClr val="000000">
                      <a:alpha val="43137"/>
                    </a:srgbClr>
                  </a:outerShdw>
                </a:effectLst>
              </a:rPr>
              <a:t> )</a:t>
            </a:r>
            <a:endParaRPr lang="pl-PL" sz="4400" b="1" dirty="0">
              <a:solidFill>
                <a:srgbClr val="002060"/>
              </a:solidFill>
              <a:effectLst>
                <a:outerShdw blurRad="38100" dist="38100" dir="2700000" algn="tl">
                  <a:srgbClr val="000000">
                    <a:alpha val="43137"/>
                  </a:srgbClr>
                </a:outerShdw>
              </a:effectLst>
            </a:endParaRPr>
          </a:p>
          <a:p>
            <a:r>
              <a:rPr lang="pl-PL" sz="4400" b="1" i="1" dirty="0" smtClean="0">
                <a:solidFill>
                  <a:srgbClr val="002060"/>
                </a:solidFill>
                <a:effectLst>
                  <a:outerShdw blurRad="38100" dist="38100" dir="2700000" algn="tl">
                    <a:srgbClr val="000000">
                      <a:alpha val="43137"/>
                    </a:srgbClr>
                  </a:outerShdw>
                </a:effectLst>
              </a:rPr>
              <a:t>magister</a:t>
            </a:r>
            <a:r>
              <a:rPr lang="pl-PL" sz="4400" b="1" dirty="0" smtClean="0">
                <a:solidFill>
                  <a:srgbClr val="002060"/>
                </a:solidFill>
                <a:effectLst>
                  <a:outerShdw blurRad="38100" dist="38100" dir="2700000" algn="tl">
                    <a:srgbClr val="000000">
                      <a:alpha val="43137"/>
                    </a:srgbClr>
                  </a:outerShdw>
                </a:effectLst>
              </a:rPr>
              <a:t>, mgr </a:t>
            </a:r>
            <a:r>
              <a:rPr lang="pl-PL" sz="4400" b="1" dirty="0">
                <a:solidFill>
                  <a:srgbClr val="002060"/>
                </a:solidFill>
                <a:effectLst>
                  <a:outerShdw blurRad="38100" dist="38100" dir="2700000" algn="tl">
                    <a:srgbClr val="000000">
                      <a:alpha val="43137"/>
                    </a:srgbClr>
                  </a:outerShdw>
                </a:effectLst>
              </a:rPr>
              <a:t>(</a:t>
            </a:r>
            <a:r>
              <a:rPr lang="pl-PL" sz="4400" b="1" dirty="0" err="1">
                <a:solidFill>
                  <a:srgbClr val="002060"/>
                </a:solidFill>
                <a:effectLst>
                  <a:outerShdw blurRad="38100" dist="38100" dir="2700000" algn="tl">
                    <a:srgbClr val="000000">
                      <a:alpha val="43137"/>
                    </a:srgbClr>
                  </a:outerShdw>
                </a:effectLst>
              </a:rPr>
              <a:t>entspricht</a:t>
            </a:r>
            <a:r>
              <a:rPr lang="pl-PL" sz="4400" b="1" dirty="0">
                <a:solidFill>
                  <a:srgbClr val="002060"/>
                </a:solidFill>
                <a:effectLst>
                  <a:outerShdw blurRad="38100" dist="38100" dir="2700000" algn="tl">
                    <a:srgbClr val="000000">
                      <a:alpha val="43137"/>
                    </a:srgbClr>
                  </a:outerShdw>
                </a:effectLst>
              </a:rPr>
              <a:t> </a:t>
            </a:r>
            <a:r>
              <a:rPr lang="pl-PL" sz="4400" b="1" dirty="0" smtClean="0">
                <a:solidFill>
                  <a:srgbClr val="002060"/>
                </a:solidFill>
                <a:effectLst>
                  <a:outerShdw blurRad="38100" dist="38100" dir="2700000" algn="tl">
                    <a:srgbClr val="000000">
                      <a:alpha val="43137"/>
                    </a:srgbClr>
                  </a:outerShdw>
                </a:effectLst>
              </a:rPr>
              <a:t>Master)</a:t>
            </a:r>
            <a:endParaRPr lang="pl-PL" sz="4400" b="1" dirty="0">
              <a:solidFill>
                <a:srgbClr val="002060"/>
              </a:solidFill>
              <a:effectLst>
                <a:outerShdw blurRad="38100" dist="38100" dir="2700000" algn="tl">
                  <a:srgbClr val="000000">
                    <a:alpha val="43137"/>
                  </a:srgbClr>
                </a:outerShdw>
              </a:effectLst>
            </a:endParaRP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397" y="1152256"/>
            <a:ext cx="6007491" cy="5705744"/>
          </a:xfrm>
          <a:prstGeom prst="rect">
            <a:avLst/>
          </a:prstGeom>
        </p:spPr>
      </p:pic>
    </p:spTree>
    <p:extLst>
      <p:ext uri="{BB962C8B-B14F-4D97-AF65-F5344CB8AC3E}">
        <p14:creationId xmlns:p14="http://schemas.microsoft.com/office/powerpoint/2010/main" val="8103122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gtEl>
                                        <p:attrNameLst>
                                          <p:attrName>ppt_y</p:attrName>
                                        </p:attrNameLst>
                                      </p:cBhvr>
                                      <p:tavLst>
                                        <p:tav tm="0">
                                          <p:val>
                                            <p:strVal val="#ppt_y"/>
                                          </p:val>
                                        </p:tav>
                                        <p:tav tm="100000">
                                          <p:val>
                                            <p:strVal val="#ppt_y"/>
                                          </p:val>
                                        </p:tav>
                                      </p:tavLst>
                                    </p:anim>
                                    <p:anim calcmode="lin" valueType="num">
                                      <p:cBhvr>
                                        <p:cTn id="14"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gtEl>
                                      </p:cBhvr>
                                    </p:animEffect>
                                  </p:childTnLst>
                                </p:cTn>
                              </p:par>
                            </p:childTnLst>
                          </p:cTn>
                        </p:par>
                        <p:par>
                          <p:cTn id="17" fill="hold">
                            <p:stCondLst>
                              <p:cond delay="3025"/>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ostokąt 26"/>
          <p:cNvSpPr/>
          <p:nvPr/>
        </p:nvSpPr>
        <p:spPr>
          <a:xfrm>
            <a:off x="6559529" y="820740"/>
            <a:ext cx="96158" cy="60372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0" y="146555"/>
            <a:ext cx="12192000" cy="674185"/>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de-DE" b="1" dirty="0" smtClean="0"/>
              <a:t>Reform des Schulsystems in Polen 2017</a:t>
            </a:r>
            <a:endParaRPr lang="pl-PL" b="1" dirty="0"/>
          </a:p>
        </p:txBody>
      </p:sp>
      <p:sp>
        <p:nvSpPr>
          <p:cNvPr id="4" name="pole tekstowe 3"/>
          <p:cNvSpPr txBox="1"/>
          <p:nvPr/>
        </p:nvSpPr>
        <p:spPr>
          <a:xfrm>
            <a:off x="356086" y="954087"/>
            <a:ext cx="5249642" cy="52322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pl-PL" sz="2800" dirty="0" err="1" smtClean="0"/>
              <a:t>Momentanes</a:t>
            </a:r>
            <a:r>
              <a:rPr lang="pl-PL" sz="2800" dirty="0" smtClean="0"/>
              <a:t> </a:t>
            </a:r>
            <a:r>
              <a:rPr lang="pl-PL" sz="2800" dirty="0" err="1" smtClean="0"/>
              <a:t>Schulsystem</a:t>
            </a:r>
            <a:r>
              <a:rPr lang="pl-PL" sz="2800" dirty="0" smtClean="0"/>
              <a:t> in Polen</a:t>
            </a:r>
            <a:endParaRPr lang="pl-PL" sz="2800" dirty="0"/>
          </a:p>
        </p:txBody>
      </p:sp>
      <p:sp>
        <p:nvSpPr>
          <p:cNvPr id="10" name="Prostokąt 9"/>
          <p:cNvSpPr/>
          <p:nvPr/>
        </p:nvSpPr>
        <p:spPr>
          <a:xfrm>
            <a:off x="2946463" y="3735337"/>
            <a:ext cx="1397000"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Mittelschule</a:t>
            </a:r>
            <a:endParaRPr lang="pl-PL" b="1" dirty="0" smtClean="0">
              <a:effectLst>
                <a:outerShdw blurRad="38100" dist="38100" dir="2700000" algn="tl">
                  <a:srgbClr val="000000">
                    <a:alpha val="43137"/>
                  </a:srgbClr>
                </a:outerShdw>
              </a:effectLst>
            </a:endParaRPr>
          </a:p>
          <a:p>
            <a:pPr algn="ctr"/>
            <a:r>
              <a:rPr lang="pl-PL" sz="1200" dirty="0" err="1"/>
              <a:t>p</a:t>
            </a:r>
            <a:r>
              <a:rPr lang="pl-PL" sz="1200" dirty="0" err="1" smtClean="0"/>
              <a:t>oln</a:t>
            </a:r>
            <a:r>
              <a:rPr lang="pl-PL" sz="1200" dirty="0" smtClean="0"/>
              <a:t>: Gimnazjum</a:t>
            </a:r>
          </a:p>
          <a:p>
            <a:pPr algn="ctr"/>
            <a:r>
              <a:rPr lang="pl-PL" dirty="0"/>
              <a:t>3</a:t>
            </a:r>
            <a:r>
              <a:rPr lang="pl-PL" dirty="0" smtClean="0"/>
              <a:t> </a:t>
            </a:r>
            <a:r>
              <a:rPr lang="pl-PL" dirty="0" err="1" smtClean="0"/>
              <a:t>Jahre</a:t>
            </a:r>
            <a:endParaRPr lang="pl-PL" dirty="0"/>
          </a:p>
        </p:txBody>
      </p:sp>
      <p:sp>
        <p:nvSpPr>
          <p:cNvPr id="11" name="Trójkąt równoramienny 10"/>
          <p:cNvSpPr/>
          <p:nvPr/>
        </p:nvSpPr>
        <p:spPr>
          <a:xfrm>
            <a:off x="2806763" y="3232658"/>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12" name="Prostokąt 11"/>
          <p:cNvSpPr/>
          <p:nvPr/>
        </p:nvSpPr>
        <p:spPr>
          <a:xfrm>
            <a:off x="4979287" y="2475940"/>
            <a:ext cx="1397000"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Gymnasium</a:t>
            </a:r>
            <a:endParaRPr lang="pl-PL" b="1" dirty="0" smtClean="0">
              <a:effectLst>
                <a:outerShdw blurRad="38100" dist="38100" dir="2700000" algn="tl">
                  <a:srgbClr val="000000">
                    <a:alpha val="43137"/>
                  </a:srgbClr>
                </a:outerShdw>
              </a:effectLst>
            </a:endParaRPr>
          </a:p>
          <a:p>
            <a:pPr algn="ctr"/>
            <a:r>
              <a:rPr lang="pl-PL" sz="1200" dirty="0" err="1"/>
              <a:t>poln</a:t>
            </a:r>
            <a:r>
              <a:rPr lang="pl-PL" sz="1200" dirty="0"/>
              <a:t>: </a:t>
            </a:r>
            <a:r>
              <a:rPr lang="pl-PL" sz="1200" dirty="0" smtClean="0"/>
              <a:t>Liceum</a:t>
            </a:r>
            <a:endParaRPr lang="pl-PL" dirty="0" smtClean="0"/>
          </a:p>
          <a:p>
            <a:pPr algn="ctr"/>
            <a:r>
              <a:rPr lang="pl-PL" dirty="0"/>
              <a:t>3</a:t>
            </a:r>
            <a:r>
              <a:rPr lang="pl-PL" dirty="0" smtClean="0"/>
              <a:t> </a:t>
            </a:r>
            <a:r>
              <a:rPr lang="pl-PL" dirty="0" err="1" smtClean="0"/>
              <a:t>Jahre</a:t>
            </a:r>
            <a:endParaRPr lang="pl-PL" dirty="0"/>
          </a:p>
        </p:txBody>
      </p:sp>
      <p:sp>
        <p:nvSpPr>
          <p:cNvPr id="13" name="Trójkąt równoramienny 12"/>
          <p:cNvSpPr/>
          <p:nvPr/>
        </p:nvSpPr>
        <p:spPr>
          <a:xfrm>
            <a:off x="4839587" y="1973261"/>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14" name="Prostokąt 13"/>
          <p:cNvSpPr/>
          <p:nvPr/>
        </p:nvSpPr>
        <p:spPr>
          <a:xfrm>
            <a:off x="4979287" y="4779798"/>
            <a:ext cx="1397000"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Berufsschule</a:t>
            </a:r>
            <a:endParaRPr lang="pl-PL" b="1" dirty="0" smtClean="0">
              <a:effectLst>
                <a:outerShdw blurRad="38100" dist="38100" dir="2700000" algn="tl">
                  <a:srgbClr val="000000">
                    <a:alpha val="43137"/>
                  </a:srgbClr>
                </a:outerShdw>
              </a:effectLst>
            </a:endParaRPr>
          </a:p>
          <a:p>
            <a:pPr algn="ctr"/>
            <a:r>
              <a:rPr lang="pl-PL" sz="1200" dirty="0" err="1"/>
              <a:t>p</a:t>
            </a:r>
            <a:r>
              <a:rPr lang="pl-PL" sz="1200" dirty="0" err="1" smtClean="0"/>
              <a:t>oln</a:t>
            </a:r>
            <a:r>
              <a:rPr lang="pl-PL" sz="1200" dirty="0" smtClean="0"/>
              <a:t>: Technikum</a:t>
            </a:r>
          </a:p>
          <a:p>
            <a:pPr algn="ctr"/>
            <a:r>
              <a:rPr lang="pl-PL" dirty="0"/>
              <a:t>4</a:t>
            </a:r>
            <a:r>
              <a:rPr lang="pl-PL" dirty="0" smtClean="0"/>
              <a:t> </a:t>
            </a:r>
            <a:r>
              <a:rPr lang="pl-PL" dirty="0" err="1" smtClean="0"/>
              <a:t>Jahre</a:t>
            </a:r>
            <a:endParaRPr lang="pl-PL" dirty="0"/>
          </a:p>
        </p:txBody>
      </p:sp>
      <p:sp>
        <p:nvSpPr>
          <p:cNvPr id="15" name="Trójkąt równoramienny 14"/>
          <p:cNvSpPr/>
          <p:nvPr/>
        </p:nvSpPr>
        <p:spPr>
          <a:xfrm>
            <a:off x="4839587" y="4277119"/>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18" name="Prostokąt 17"/>
          <p:cNvSpPr/>
          <p:nvPr/>
        </p:nvSpPr>
        <p:spPr>
          <a:xfrm>
            <a:off x="159789" y="3735337"/>
            <a:ext cx="1397000"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Grundschule</a:t>
            </a:r>
            <a:endParaRPr lang="pl-PL" b="1" dirty="0" smtClean="0">
              <a:effectLst>
                <a:outerShdw blurRad="38100" dist="38100" dir="2700000" algn="tl">
                  <a:srgbClr val="000000">
                    <a:alpha val="43137"/>
                  </a:srgbClr>
                </a:outerShdw>
              </a:effectLst>
            </a:endParaRPr>
          </a:p>
          <a:p>
            <a:pPr algn="ctr"/>
            <a:r>
              <a:rPr lang="pl-PL" dirty="0" smtClean="0"/>
              <a:t>6 </a:t>
            </a:r>
            <a:r>
              <a:rPr lang="pl-PL" dirty="0" err="1" smtClean="0"/>
              <a:t>Jahre</a:t>
            </a:r>
            <a:endParaRPr lang="pl-PL" dirty="0"/>
          </a:p>
        </p:txBody>
      </p:sp>
      <p:sp>
        <p:nvSpPr>
          <p:cNvPr id="19" name="Trójkąt równoramienny 18"/>
          <p:cNvSpPr/>
          <p:nvPr/>
        </p:nvSpPr>
        <p:spPr>
          <a:xfrm>
            <a:off x="20089" y="3232658"/>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0" name="Strzałka w prawo 19"/>
          <p:cNvSpPr/>
          <p:nvPr/>
        </p:nvSpPr>
        <p:spPr>
          <a:xfrm>
            <a:off x="1836189" y="3958490"/>
            <a:ext cx="811216" cy="28960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sp>
        <p:nvSpPr>
          <p:cNvPr id="21" name="Strzałka w prawo 20"/>
          <p:cNvSpPr/>
          <p:nvPr/>
        </p:nvSpPr>
        <p:spPr>
          <a:xfrm rot="19618554">
            <a:off x="4111142" y="3008806"/>
            <a:ext cx="811216" cy="28960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sp>
        <p:nvSpPr>
          <p:cNvPr id="22" name="Strzałka w prawo 21"/>
          <p:cNvSpPr/>
          <p:nvPr/>
        </p:nvSpPr>
        <p:spPr>
          <a:xfrm rot="2004038">
            <a:off x="4015648" y="4847243"/>
            <a:ext cx="811216" cy="28960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sp>
        <p:nvSpPr>
          <p:cNvPr id="24" name="Prostokąt 23"/>
          <p:cNvSpPr/>
          <p:nvPr/>
        </p:nvSpPr>
        <p:spPr>
          <a:xfrm>
            <a:off x="7311169" y="3842146"/>
            <a:ext cx="1397000"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Grundschule</a:t>
            </a:r>
            <a:endParaRPr lang="pl-PL" b="1" dirty="0" smtClean="0">
              <a:effectLst>
                <a:outerShdw blurRad="38100" dist="38100" dir="2700000" algn="tl">
                  <a:srgbClr val="000000">
                    <a:alpha val="43137"/>
                  </a:srgbClr>
                </a:outerShdw>
              </a:effectLst>
            </a:endParaRPr>
          </a:p>
          <a:p>
            <a:pPr algn="ctr"/>
            <a:r>
              <a:rPr lang="pl-PL" dirty="0"/>
              <a:t>8</a:t>
            </a:r>
            <a:r>
              <a:rPr lang="pl-PL" dirty="0" smtClean="0"/>
              <a:t> </a:t>
            </a:r>
            <a:r>
              <a:rPr lang="pl-PL" dirty="0" err="1" smtClean="0"/>
              <a:t>Jahre</a:t>
            </a:r>
            <a:endParaRPr lang="pl-PL" dirty="0"/>
          </a:p>
        </p:txBody>
      </p:sp>
      <p:sp>
        <p:nvSpPr>
          <p:cNvPr id="25" name="Trójkąt równoramienny 24"/>
          <p:cNvSpPr/>
          <p:nvPr/>
        </p:nvSpPr>
        <p:spPr>
          <a:xfrm>
            <a:off x="7171469" y="3339467"/>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6" name="Strzałka w prawo 25"/>
          <p:cNvSpPr/>
          <p:nvPr/>
        </p:nvSpPr>
        <p:spPr>
          <a:xfrm>
            <a:off x="9045625" y="4065299"/>
            <a:ext cx="811216" cy="2896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8" name="Prostokąt 27"/>
          <p:cNvSpPr/>
          <p:nvPr/>
        </p:nvSpPr>
        <p:spPr>
          <a:xfrm>
            <a:off x="10295343" y="2013855"/>
            <a:ext cx="1516753"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sz="1200" dirty="0" smtClean="0"/>
              <a:t> </a:t>
            </a:r>
            <a:r>
              <a:rPr lang="pl-PL" sz="1600" dirty="0" smtClean="0"/>
              <a:t>Liceum</a:t>
            </a:r>
          </a:p>
          <a:p>
            <a:pPr algn="ctr"/>
            <a:r>
              <a:rPr lang="pl-PL" dirty="0"/>
              <a:t>4</a:t>
            </a:r>
            <a:r>
              <a:rPr lang="pl-PL" dirty="0" smtClean="0"/>
              <a:t> </a:t>
            </a:r>
            <a:r>
              <a:rPr lang="pl-PL" dirty="0" err="1" smtClean="0"/>
              <a:t>Jahre</a:t>
            </a:r>
            <a:endParaRPr lang="pl-PL" dirty="0"/>
          </a:p>
        </p:txBody>
      </p:sp>
      <p:sp>
        <p:nvSpPr>
          <p:cNvPr id="29" name="Trójkąt równoramienny 28"/>
          <p:cNvSpPr/>
          <p:nvPr/>
        </p:nvSpPr>
        <p:spPr>
          <a:xfrm>
            <a:off x="10204492" y="1511176"/>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30" name="Prostokąt 29"/>
          <p:cNvSpPr/>
          <p:nvPr/>
        </p:nvSpPr>
        <p:spPr>
          <a:xfrm>
            <a:off x="10295343" y="3712833"/>
            <a:ext cx="1516753"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sz="1600" dirty="0" smtClean="0"/>
              <a:t>Technikum</a:t>
            </a:r>
            <a:endParaRPr lang="pl-PL" sz="1600" dirty="0" smtClean="0"/>
          </a:p>
          <a:p>
            <a:pPr algn="ctr"/>
            <a:r>
              <a:rPr lang="pl-PL" dirty="0"/>
              <a:t>5</a:t>
            </a:r>
            <a:r>
              <a:rPr lang="pl-PL" dirty="0" smtClean="0"/>
              <a:t> </a:t>
            </a:r>
            <a:r>
              <a:rPr lang="pl-PL" dirty="0" err="1" smtClean="0"/>
              <a:t>Jahre</a:t>
            </a:r>
            <a:endParaRPr lang="pl-PL" dirty="0"/>
          </a:p>
        </p:txBody>
      </p:sp>
      <p:sp>
        <p:nvSpPr>
          <p:cNvPr id="31" name="Trójkąt równoramienny 30"/>
          <p:cNvSpPr/>
          <p:nvPr/>
        </p:nvSpPr>
        <p:spPr>
          <a:xfrm>
            <a:off x="10204492" y="3210154"/>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32" name="Prostokąt 31"/>
          <p:cNvSpPr/>
          <p:nvPr/>
        </p:nvSpPr>
        <p:spPr>
          <a:xfrm>
            <a:off x="10295343" y="5400746"/>
            <a:ext cx="1516753" cy="869947"/>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pl-PL" sz="1600" b="1" dirty="0" err="1" smtClean="0">
                <a:effectLst>
                  <a:outerShdw blurRad="38100" dist="38100" dir="2700000" algn="tl">
                    <a:srgbClr val="000000">
                      <a:alpha val="43137"/>
                    </a:srgbClr>
                  </a:outerShdw>
                </a:effectLst>
              </a:rPr>
              <a:t>Befufschule</a:t>
            </a:r>
            <a:endParaRPr lang="pl-PL" sz="1600" b="1" dirty="0" smtClean="0">
              <a:effectLst>
                <a:outerShdw blurRad="38100" dist="38100" dir="2700000" algn="tl">
                  <a:srgbClr val="000000">
                    <a:alpha val="43137"/>
                  </a:srgbClr>
                </a:outerShdw>
              </a:effectLst>
            </a:endParaRPr>
          </a:p>
          <a:p>
            <a:pPr algn="ctr"/>
            <a:r>
              <a:rPr lang="pl-PL" sz="1600" b="1" dirty="0" smtClean="0">
                <a:effectLst>
                  <a:outerShdw blurRad="38100" dist="38100" dir="2700000" algn="tl">
                    <a:srgbClr val="000000">
                      <a:alpha val="43137"/>
                    </a:srgbClr>
                  </a:outerShdw>
                </a:effectLst>
              </a:rPr>
              <a:t>2 </a:t>
            </a:r>
            <a:r>
              <a:rPr lang="pl-PL" sz="1600" b="1" dirty="0" err="1" smtClean="0">
                <a:effectLst>
                  <a:outerShdw blurRad="38100" dist="38100" dir="2700000" algn="tl">
                    <a:srgbClr val="000000">
                      <a:alpha val="43137"/>
                    </a:srgbClr>
                  </a:outerShdw>
                </a:effectLst>
              </a:rPr>
              <a:t>oder</a:t>
            </a:r>
            <a:r>
              <a:rPr lang="pl-PL" sz="1600" b="1" dirty="0" smtClean="0">
                <a:effectLst>
                  <a:outerShdw blurRad="38100" dist="38100" dir="2700000" algn="tl">
                    <a:srgbClr val="000000">
                      <a:alpha val="43137"/>
                    </a:srgbClr>
                  </a:outerShdw>
                </a:effectLst>
              </a:rPr>
              <a:t> 3 </a:t>
            </a:r>
            <a:r>
              <a:rPr lang="pl-PL" sz="1600" b="1" dirty="0" err="1" smtClean="0">
                <a:effectLst>
                  <a:outerShdw blurRad="38100" dist="38100" dir="2700000" algn="tl">
                    <a:srgbClr val="000000">
                      <a:alpha val="43137"/>
                    </a:srgbClr>
                  </a:outerShdw>
                </a:effectLst>
              </a:rPr>
              <a:t>Jahre</a:t>
            </a:r>
            <a:endParaRPr lang="pl-PL" sz="1600" b="1" dirty="0" smtClean="0">
              <a:effectLst>
                <a:outerShdw blurRad="38100" dist="38100" dir="2700000" algn="tl">
                  <a:srgbClr val="000000">
                    <a:alpha val="43137"/>
                  </a:srgbClr>
                </a:outerShdw>
              </a:effectLst>
            </a:endParaRPr>
          </a:p>
        </p:txBody>
      </p:sp>
      <p:sp>
        <p:nvSpPr>
          <p:cNvPr id="33" name="Trójkąt równoramienny 32"/>
          <p:cNvSpPr/>
          <p:nvPr/>
        </p:nvSpPr>
        <p:spPr>
          <a:xfrm>
            <a:off x="10204492" y="4898067"/>
            <a:ext cx="1676400" cy="502679"/>
          </a:xfrm>
          <a:prstGeom prst="triangl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35" name="Strzałka w prawo 34"/>
          <p:cNvSpPr/>
          <p:nvPr/>
        </p:nvSpPr>
        <p:spPr>
          <a:xfrm rot="19318401">
            <a:off x="8374243" y="2722174"/>
            <a:ext cx="2050185" cy="28737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37" name="Strzałka w prawo 36"/>
          <p:cNvSpPr/>
          <p:nvPr/>
        </p:nvSpPr>
        <p:spPr>
          <a:xfrm rot="1560492">
            <a:off x="8499586" y="5233308"/>
            <a:ext cx="1701405" cy="24712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38" name="pole tekstowe 37"/>
          <p:cNvSpPr txBox="1"/>
          <p:nvPr/>
        </p:nvSpPr>
        <p:spPr>
          <a:xfrm>
            <a:off x="6699229" y="954087"/>
            <a:ext cx="546602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l-PL" sz="2800" dirty="0" err="1" smtClean="0"/>
              <a:t>Schulsystem</a:t>
            </a:r>
            <a:r>
              <a:rPr lang="pl-PL" sz="2800" dirty="0" smtClean="0"/>
              <a:t> ab 2017</a:t>
            </a:r>
            <a:endParaRPr lang="pl-PL" sz="2800" dirty="0"/>
          </a:p>
        </p:txBody>
      </p:sp>
    </p:spTree>
    <p:extLst>
      <p:ext uri="{BB962C8B-B14F-4D97-AF65-F5344CB8AC3E}">
        <p14:creationId xmlns:p14="http://schemas.microsoft.com/office/powerpoint/2010/main" val="39250657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par>
                          <p:cTn id="57" fill="hold">
                            <p:stCondLst>
                              <p:cond delay="10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 presetClass="entr" presetSubtype="2"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1+#ppt_w/2"/>
                                          </p:val>
                                        </p:tav>
                                        <p:tav tm="100000">
                                          <p:val>
                                            <p:strVal val="#ppt_x"/>
                                          </p:val>
                                        </p:tav>
                                      </p:tavLst>
                                    </p:anim>
                                    <p:anim calcmode="lin" valueType="num">
                                      <p:cBhvr additive="base">
                                        <p:cTn id="69"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ssolve">
                                      <p:cBhvr>
                                        <p:cTn id="74" dur="500"/>
                                        <p:tgtEl>
                                          <p:spTgt spid="2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par>
                          <p:cTn id="83" fill="hold">
                            <p:stCondLst>
                              <p:cond delay="500"/>
                            </p:stCondLst>
                            <p:childTnLst>
                              <p:par>
                                <p:cTn id="84" presetID="9"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dissolve">
                                      <p:cBhvr>
                                        <p:cTn id="86" dur="500"/>
                                        <p:tgtEl>
                                          <p:spTgt spid="28"/>
                                        </p:tgtEl>
                                      </p:cBhvr>
                                    </p:animEffect>
                                  </p:childTnLst>
                                </p:cTn>
                              </p:par>
                            </p:childTnLst>
                          </p:cTn>
                        </p:par>
                        <p:par>
                          <p:cTn id="87" fill="hold">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dissolv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500"/>
                                        <p:tgtEl>
                                          <p:spTgt spid="26"/>
                                        </p:tgtEl>
                                      </p:cBhvr>
                                    </p:animEffect>
                                  </p:childTnLst>
                                </p:cTn>
                              </p:par>
                            </p:childTnLst>
                          </p:cTn>
                        </p:par>
                        <p:par>
                          <p:cTn id="96" fill="hold">
                            <p:stCondLst>
                              <p:cond delay="500"/>
                            </p:stCondLst>
                            <p:childTnLst>
                              <p:par>
                                <p:cTn id="97" presetID="9"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dissolve">
                                      <p:cBhvr>
                                        <p:cTn id="99" dur="500"/>
                                        <p:tgtEl>
                                          <p:spTgt spid="30"/>
                                        </p:tgtEl>
                                      </p:cBhvr>
                                    </p:animEffect>
                                  </p:childTnLst>
                                </p:cTn>
                              </p:par>
                            </p:childTnLst>
                          </p:cTn>
                        </p:par>
                        <p:par>
                          <p:cTn id="100" fill="hold">
                            <p:stCondLst>
                              <p:cond delay="1000"/>
                            </p:stCondLst>
                            <p:childTnLst>
                              <p:par>
                                <p:cTn id="101" presetID="9"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dissolv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left)">
                                      <p:cBhvr>
                                        <p:cTn id="108" dur="500"/>
                                        <p:tgtEl>
                                          <p:spTgt spid="37"/>
                                        </p:tgtEl>
                                      </p:cBhvr>
                                    </p:animEffect>
                                  </p:childTnLst>
                                </p:cTn>
                              </p:par>
                            </p:childTnLst>
                          </p:cTn>
                        </p:par>
                        <p:par>
                          <p:cTn id="109" fill="hold">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dissolve">
                                      <p:cBhvr>
                                        <p:cTn id="112" dur="500"/>
                                        <p:tgtEl>
                                          <p:spTgt spid="32"/>
                                        </p:tgtEl>
                                      </p:cBhvr>
                                    </p:animEffec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dissolv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4"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4" grpId="0" animBg="1"/>
      <p:bldP spid="25" grpId="0" animBg="1"/>
      <p:bldP spid="26" grpId="0" animBg="1"/>
      <p:bldP spid="28" grpId="0" animBg="1"/>
      <p:bldP spid="29" grpId="0" animBg="1"/>
      <p:bldP spid="30" grpId="0" animBg="1"/>
      <p:bldP spid="31" grpId="0" animBg="1"/>
      <p:bldP spid="32" grpId="0" animBg="1"/>
      <p:bldP spid="33" grpId="0" animBg="1"/>
      <p:bldP spid="35"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98426"/>
            <a:ext cx="12191999" cy="70167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pl-PL" b="1" dirty="0" err="1" smtClean="0"/>
              <a:t>Notenskala</a:t>
            </a:r>
            <a:endParaRPr lang="pl-PL" b="1"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sz="3600" dirty="0"/>
              <a:t>Die </a:t>
            </a:r>
            <a:r>
              <a:rPr lang="pl-PL" sz="3600" dirty="0" err="1" smtClean="0"/>
              <a:t>Schulnoten</a:t>
            </a:r>
            <a:r>
              <a:rPr lang="pl-PL" sz="3600" dirty="0" smtClean="0"/>
              <a:t> in Polen</a:t>
            </a:r>
            <a:r>
              <a:rPr lang="pl-PL" sz="3600" dirty="0"/>
              <a:t> </a:t>
            </a:r>
            <a:r>
              <a:rPr lang="pl-PL" sz="3600" dirty="0" err="1"/>
              <a:t>haben</a:t>
            </a:r>
            <a:r>
              <a:rPr lang="pl-PL" sz="3600" dirty="0"/>
              <a:t> </a:t>
            </a:r>
            <a:r>
              <a:rPr lang="pl-PL" sz="3600" dirty="0" err="1"/>
              <a:t>einen</a:t>
            </a:r>
            <a:r>
              <a:rPr lang="pl-PL" sz="3600" dirty="0"/>
              <a:t> </a:t>
            </a:r>
            <a:r>
              <a:rPr lang="pl-PL" sz="3600" dirty="0" err="1"/>
              <a:t>Bereich</a:t>
            </a:r>
            <a:r>
              <a:rPr lang="pl-PL" sz="3600" dirty="0"/>
              <a:t> von 6 bis 1. </a:t>
            </a:r>
            <a:r>
              <a:rPr lang="pl-PL" sz="3600" dirty="0" err="1"/>
              <a:t>Dabei</a:t>
            </a:r>
            <a:r>
              <a:rPr lang="pl-PL" sz="3600" dirty="0"/>
              <a:t> </a:t>
            </a:r>
            <a:r>
              <a:rPr lang="pl-PL" sz="3600" dirty="0" err="1"/>
              <a:t>ist</a:t>
            </a:r>
            <a:r>
              <a:rPr lang="pl-PL" sz="3600" dirty="0"/>
              <a:t> die 6 die </a:t>
            </a:r>
            <a:r>
              <a:rPr lang="pl-PL" sz="3600" dirty="0" err="1"/>
              <a:t>beste</a:t>
            </a:r>
            <a:r>
              <a:rPr lang="pl-PL" sz="3600" dirty="0"/>
              <a:t> </a:t>
            </a:r>
            <a:r>
              <a:rPr lang="pl-PL" sz="3600" dirty="0" err="1"/>
              <a:t>und</a:t>
            </a:r>
            <a:r>
              <a:rPr lang="pl-PL" sz="3600" dirty="0"/>
              <a:t> 1 die </a:t>
            </a:r>
            <a:r>
              <a:rPr lang="pl-PL" sz="3600" dirty="0" err="1"/>
              <a:t>schlechteste</a:t>
            </a:r>
            <a:r>
              <a:rPr lang="pl-PL" sz="3600" dirty="0"/>
              <a:t> </a:t>
            </a:r>
            <a:r>
              <a:rPr lang="pl-PL" sz="3600" dirty="0" err="1"/>
              <a:t>Note</a:t>
            </a:r>
            <a:r>
              <a:rPr lang="pl-PL" sz="3600" dirty="0"/>
              <a:t>.</a:t>
            </a:r>
          </a:p>
          <a:p>
            <a:r>
              <a:rPr lang="pl-PL" sz="3600" dirty="0"/>
              <a:t>6 – celująca (</a:t>
            </a:r>
            <a:r>
              <a:rPr lang="pl-PL" sz="3600" i="1" dirty="0" err="1"/>
              <a:t>Ausgezeichnet</a:t>
            </a:r>
            <a:r>
              <a:rPr lang="pl-PL" sz="3600" dirty="0"/>
              <a:t>)</a:t>
            </a:r>
          </a:p>
          <a:p>
            <a:r>
              <a:rPr lang="pl-PL" sz="3600" dirty="0"/>
              <a:t>5 – bardzo dobra (</a:t>
            </a:r>
            <a:r>
              <a:rPr lang="pl-PL" sz="3600" i="1" dirty="0" err="1"/>
              <a:t>Sehr</a:t>
            </a:r>
            <a:r>
              <a:rPr lang="pl-PL" sz="3600" i="1" dirty="0"/>
              <a:t> </a:t>
            </a:r>
            <a:r>
              <a:rPr lang="pl-PL" sz="3600" i="1" dirty="0" err="1"/>
              <a:t>gut</a:t>
            </a:r>
            <a:r>
              <a:rPr lang="pl-PL" sz="3600" dirty="0"/>
              <a:t>)</a:t>
            </a:r>
          </a:p>
          <a:p>
            <a:r>
              <a:rPr lang="pl-PL" sz="3600" dirty="0"/>
              <a:t>4 – dobra (</a:t>
            </a:r>
            <a:r>
              <a:rPr lang="pl-PL" sz="3600" i="1" dirty="0"/>
              <a:t>Gut</a:t>
            </a:r>
            <a:r>
              <a:rPr lang="pl-PL" sz="3600" dirty="0"/>
              <a:t>)</a:t>
            </a:r>
          </a:p>
          <a:p>
            <a:r>
              <a:rPr lang="pl-PL" sz="3600" dirty="0"/>
              <a:t>3 – dostateczna (</a:t>
            </a:r>
            <a:r>
              <a:rPr lang="pl-PL" sz="3600" i="1" dirty="0" err="1"/>
              <a:t>Befriedigend</a:t>
            </a:r>
            <a:r>
              <a:rPr lang="pl-PL" sz="3600" dirty="0"/>
              <a:t>)</a:t>
            </a:r>
          </a:p>
          <a:p>
            <a:r>
              <a:rPr lang="pl-PL" sz="3600" dirty="0"/>
              <a:t>2 – dopuszczająca (</a:t>
            </a:r>
            <a:r>
              <a:rPr lang="pl-PL" sz="3600" i="1" dirty="0" err="1"/>
              <a:t>Ausreichend</a:t>
            </a:r>
            <a:r>
              <a:rPr lang="pl-PL" sz="3600" dirty="0"/>
              <a:t>)</a:t>
            </a:r>
          </a:p>
          <a:p>
            <a:r>
              <a:rPr lang="pl-PL" sz="3600" dirty="0"/>
              <a:t>1 – niedostateczna (</a:t>
            </a:r>
            <a:r>
              <a:rPr lang="pl-PL" sz="3600" i="1" dirty="0" err="1"/>
              <a:t>Ungenügend</a:t>
            </a:r>
            <a:r>
              <a:rPr lang="pl-PL" dirty="0"/>
              <a:t>)</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8307">
            <a:off x="7580527" y="2685426"/>
            <a:ext cx="4293899" cy="3954335"/>
          </a:xfrm>
          <a:prstGeom prst="rect">
            <a:avLst/>
          </a:prstGeom>
          <a:effectLst>
            <a:glow rad="342900">
              <a:srgbClr val="C00000">
                <a:alpha val="15000"/>
              </a:srgbClr>
            </a:glow>
            <a:softEdge rad="0"/>
          </a:effectLst>
        </p:spPr>
      </p:pic>
    </p:spTree>
    <p:extLst>
      <p:ext uri="{BB962C8B-B14F-4D97-AF65-F5344CB8AC3E}">
        <p14:creationId xmlns:p14="http://schemas.microsoft.com/office/powerpoint/2010/main" val="358643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0"/>
                                        <p:tgtEl>
                                          <p:spTgt spid="5"/>
                                        </p:tgtEl>
                                      </p:cBhvr>
                                    </p:animEffect>
                                  </p:childTnLst>
                                </p:cTn>
                              </p:par>
                            </p:childTnLst>
                          </p:cTn>
                        </p:par>
                        <p:par>
                          <p:cTn id="12" fill="hold">
                            <p:stCondLst>
                              <p:cond delay="2000"/>
                            </p:stCondLst>
                            <p:childTnLst>
                              <p:par>
                                <p:cTn id="13" presetID="41" presetClass="entr" presetSubtype="0" fill="hold" nodeType="afterEffect">
                                  <p:stCondLst>
                                    <p:cond delay="50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0" end="0"/>
                                            </p:txEl>
                                          </p:spTgt>
                                        </p:tgtEl>
                                      </p:cBhvr>
                                    </p:animEffect>
                                  </p:childTnLst>
                                </p:cTn>
                              </p:par>
                            </p:childTnLst>
                          </p:cTn>
                        </p:par>
                        <p:par>
                          <p:cTn id="20" fill="hold">
                            <p:stCondLst>
                              <p:cond delay="4975"/>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1" end="1"/>
                                            </p:txEl>
                                          </p:spTgt>
                                        </p:tgtEl>
                                      </p:cBhvr>
                                    </p:animEffect>
                                  </p:childTnLst>
                                </p:cTn>
                              </p:par>
                            </p:childTnLst>
                          </p:cTn>
                        </p:par>
                        <p:par>
                          <p:cTn id="28" fill="hold">
                            <p:stCondLst>
                              <p:cond delay="5825"/>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2" end="2"/>
                                            </p:txEl>
                                          </p:spTgt>
                                        </p:tgtEl>
                                      </p:cBhvr>
                                    </p:animEffect>
                                  </p:childTnLst>
                                </p:cTn>
                              </p:par>
                            </p:childTnLst>
                          </p:cTn>
                        </p:par>
                        <p:par>
                          <p:cTn id="36" fill="hold">
                            <p:stCondLst>
                              <p:cond delay="66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3" end="3"/>
                                            </p:txEl>
                                          </p:spTgt>
                                        </p:tgtEl>
                                      </p:cBhvr>
                                    </p:animEffect>
                                  </p:childTnLst>
                                </p:cTn>
                              </p:par>
                            </p:childTnLst>
                          </p:cTn>
                        </p:par>
                        <p:par>
                          <p:cTn id="44" fill="hold">
                            <p:stCondLst>
                              <p:cond delay="7125"/>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3">
                                            <p:txEl>
                                              <p:pRg st="4" end="4"/>
                                            </p:txEl>
                                          </p:spTgt>
                                        </p:tgtEl>
                                      </p:cBhvr>
                                    </p:animEffect>
                                  </p:childTnLst>
                                </p:cTn>
                              </p:par>
                            </p:childTnLst>
                          </p:cTn>
                        </p:par>
                        <p:par>
                          <p:cTn id="52" fill="hold">
                            <p:stCondLst>
                              <p:cond delay="8025"/>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25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25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3">
                                            <p:txEl>
                                              <p:pRg st="5" end="5"/>
                                            </p:txEl>
                                          </p:spTgt>
                                        </p:tgtEl>
                                      </p:cBhvr>
                                    </p:animEffect>
                                  </p:childTnLst>
                                </p:cTn>
                              </p:par>
                            </p:childTnLst>
                          </p:cTn>
                        </p:par>
                        <p:par>
                          <p:cTn id="60" fill="hold">
                            <p:stCondLst>
                              <p:cond delay="8950"/>
                            </p:stCondLst>
                            <p:childTnLst>
                              <p:par>
                                <p:cTn id="61" presetID="41" presetClass="entr" presetSubtype="0" fill="hold"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25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25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4"/>
          <p:cNvSpPr/>
          <p:nvPr/>
        </p:nvSpPr>
        <p:spPr>
          <a:xfrm flipV="1">
            <a:off x="-5147187" y="5928851"/>
            <a:ext cx="19379381" cy="235973"/>
          </a:xfrm>
          <a:custGeom>
            <a:avLst/>
            <a:gdLst>
              <a:gd name="connsiteX0" fmla="*/ 0 w 14217445"/>
              <a:gd name="connsiteY0" fmla="*/ 1376976 h 4286232"/>
              <a:gd name="connsiteX1" fmla="*/ 2418735 w 14217445"/>
              <a:gd name="connsiteY1" fmla="*/ 1376976 h 4286232"/>
              <a:gd name="connsiteX2" fmla="*/ 3775587 w 14217445"/>
              <a:gd name="connsiteY2" fmla="*/ 285596 h 4286232"/>
              <a:gd name="connsiteX3" fmla="*/ 4807974 w 14217445"/>
              <a:gd name="connsiteY3" fmla="*/ 256099 h 4286232"/>
              <a:gd name="connsiteX4" fmla="*/ 6459793 w 14217445"/>
              <a:gd name="connsiteY4" fmla="*/ 3235273 h 4286232"/>
              <a:gd name="connsiteX5" fmla="*/ 6872748 w 14217445"/>
              <a:gd name="connsiteY5" fmla="*/ 3913699 h 4286232"/>
              <a:gd name="connsiteX6" fmla="*/ 7580671 w 14217445"/>
              <a:gd name="connsiteY6" fmla="*/ 4267660 h 4286232"/>
              <a:gd name="connsiteX7" fmla="*/ 9261987 w 14217445"/>
              <a:gd name="connsiteY7" fmla="*/ 4061183 h 4286232"/>
              <a:gd name="connsiteX8" fmla="*/ 10559845 w 14217445"/>
              <a:gd name="connsiteY8" fmla="*/ 2615841 h 4286232"/>
              <a:gd name="connsiteX9" fmla="*/ 11887200 w 14217445"/>
              <a:gd name="connsiteY9" fmla="*/ 2202886 h 4286232"/>
              <a:gd name="connsiteX10" fmla="*/ 14217445 w 14217445"/>
              <a:gd name="connsiteY10" fmla="*/ 3441751 h 4286232"/>
              <a:gd name="connsiteX11" fmla="*/ 14217445 w 14217445"/>
              <a:gd name="connsiteY11" fmla="*/ 3441751 h 428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17445" h="4286232">
                <a:moveTo>
                  <a:pt x="0" y="1376976"/>
                </a:moveTo>
                <a:cubicBezTo>
                  <a:pt x="894735" y="1467924"/>
                  <a:pt x="1789471" y="1558873"/>
                  <a:pt x="2418735" y="1376976"/>
                </a:cubicBezTo>
                <a:cubicBezTo>
                  <a:pt x="3048000" y="1195079"/>
                  <a:pt x="3377381" y="472409"/>
                  <a:pt x="3775587" y="285596"/>
                </a:cubicBezTo>
                <a:cubicBezTo>
                  <a:pt x="4173793" y="98783"/>
                  <a:pt x="4360606" y="-235514"/>
                  <a:pt x="4807974" y="256099"/>
                </a:cubicBezTo>
                <a:cubicBezTo>
                  <a:pt x="5255342" y="747712"/>
                  <a:pt x="6115664" y="2625673"/>
                  <a:pt x="6459793" y="3235273"/>
                </a:cubicBezTo>
                <a:cubicBezTo>
                  <a:pt x="6803922" y="3844873"/>
                  <a:pt x="6685935" y="3741635"/>
                  <a:pt x="6872748" y="3913699"/>
                </a:cubicBezTo>
                <a:cubicBezTo>
                  <a:pt x="7059561" y="4085763"/>
                  <a:pt x="7182465" y="4243079"/>
                  <a:pt x="7580671" y="4267660"/>
                </a:cubicBezTo>
                <a:cubicBezTo>
                  <a:pt x="7978878" y="4292241"/>
                  <a:pt x="8765458" y="4336486"/>
                  <a:pt x="9261987" y="4061183"/>
                </a:cubicBezTo>
                <a:cubicBezTo>
                  <a:pt x="9758516" y="3785880"/>
                  <a:pt x="10122309" y="2925557"/>
                  <a:pt x="10559845" y="2615841"/>
                </a:cubicBezTo>
                <a:cubicBezTo>
                  <a:pt x="10997381" y="2306125"/>
                  <a:pt x="11277600" y="2065234"/>
                  <a:pt x="11887200" y="2202886"/>
                </a:cubicBezTo>
                <a:cubicBezTo>
                  <a:pt x="12496800" y="2340538"/>
                  <a:pt x="14217445" y="3441751"/>
                  <a:pt x="14217445" y="3441751"/>
                </a:cubicBezTo>
                <a:lnTo>
                  <a:pt x="14217445" y="3441751"/>
                </a:lnTo>
              </a:path>
            </a:pathLst>
          </a:custGeom>
          <a:ln/>
          <a:effectLst>
            <a:glow rad="1422400">
              <a:schemeClr val="bg1">
                <a:alpha val="70000"/>
              </a:schemeClr>
            </a:glow>
            <a:outerShdw blurRad="40000" dist="23000" dir="5400000" rotWithShape="0">
              <a:srgbClr val="000000">
                <a:alpha val="35000"/>
              </a:srgbClr>
            </a:outerShdw>
            <a:softEdge rad="3175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629" y="234495"/>
            <a:ext cx="6987090" cy="6340785"/>
          </a:xfrm>
        </p:spPr>
      </p:pic>
    </p:spTree>
    <p:extLst>
      <p:ext uri="{BB962C8B-B14F-4D97-AF65-F5344CB8AC3E}">
        <p14:creationId xmlns:p14="http://schemas.microsoft.com/office/powerpoint/2010/main" val="3289813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0"/>
                                        <p:tgtEl>
                                          <p:spTgt spid="5"/>
                                        </p:tgtEl>
                                      </p:cBhvr>
                                    </p:animEffect>
                                  </p:childTnLst>
                                </p:cTn>
                              </p:par>
                            </p:childTnLst>
                          </p:cTn>
                        </p:par>
                        <p:par>
                          <p:cTn id="8" fill="hold">
                            <p:stCondLst>
                              <p:cond delay="2500"/>
                            </p:stCondLst>
                            <p:childTnLst>
                              <p:par>
                                <p:cTn id="9" presetID="22" presetClass="exit" presetSubtype="8" fill="hold" grpId="1" nodeType="afterEffect">
                                  <p:stCondLst>
                                    <p:cond delay="0"/>
                                  </p:stCondLst>
                                  <p:childTnLst>
                                    <p:animEffect transition="out" filter="wipe(left)">
                                      <p:cBhvr>
                                        <p:cTn id="10" dur="2250"/>
                                        <p:tgtEl>
                                          <p:spTgt spid="5"/>
                                        </p:tgtEl>
                                      </p:cBhvr>
                                    </p:animEffect>
                                    <p:set>
                                      <p:cBhvr>
                                        <p:cTn id="11" dur="1" fill="hold">
                                          <p:stCondLst>
                                            <p:cond delay="2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597" y="1588770"/>
            <a:ext cx="4210939" cy="5954888"/>
          </a:xfrm>
          <a:prstGeom prst="rect">
            <a:avLst/>
          </a:prstGeom>
          <a:effectLst>
            <a:glow rad="381000">
              <a:schemeClr val="bg1">
                <a:alpha val="36000"/>
              </a:schemeClr>
            </a:glow>
          </a:effectLst>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006" y="307825"/>
            <a:ext cx="5346773" cy="2068202"/>
          </a:xfrm>
          <a:prstGeom prst="rect">
            <a:avLst/>
          </a:prstGeom>
          <a:effectLst>
            <a:glow rad="139700">
              <a:schemeClr val="accent5">
                <a:satMod val="175000"/>
                <a:alpha val="21000"/>
              </a:schemeClr>
            </a:glow>
          </a:effectLst>
        </p:spPr>
      </p:pic>
      <p:pic>
        <p:nvPicPr>
          <p:cNvPr id="11" name="Obraz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99" y="2267996"/>
            <a:ext cx="3681443" cy="4590004"/>
          </a:xfrm>
          <a:prstGeom prst="rect">
            <a:avLst/>
          </a:prstGeom>
          <a:effectLst>
            <a:glow rad="660400">
              <a:schemeClr val="accent4">
                <a:satMod val="175000"/>
                <a:alpha val="40000"/>
              </a:schemeClr>
            </a:glo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4" y="1217336"/>
            <a:ext cx="9441633" cy="6301845"/>
          </a:xfrm>
          <a:prstGeom prst="rect">
            <a:avLst/>
          </a:prstGeom>
          <a:ln>
            <a:noFill/>
          </a:ln>
          <a:effectLst>
            <a:softEdge rad="112500"/>
          </a:effectLst>
        </p:spPr>
      </p:pic>
      <p:sp>
        <p:nvSpPr>
          <p:cNvPr id="6" name="Tytuł 5"/>
          <p:cNvSpPr>
            <a:spLocks noGrp="1"/>
          </p:cNvSpPr>
          <p:nvPr>
            <p:ph type="title"/>
          </p:nvPr>
        </p:nvSpPr>
        <p:spPr>
          <a:xfrm>
            <a:off x="814137" y="0"/>
            <a:ext cx="10515600" cy="2189747"/>
          </a:xfrm>
        </p:spPr>
        <p:style>
          <a:lnRef idx="0">
            <a:schemeClr val="accent2"/>
          </a:lnRef>
          <a:fillRef idx="3">
            <a:schemeClr val="accent2"/>
          </a:fillRef>
          <a:effectRef idx="3">
            <a:schemeClr val="accent2"/>
          </a:effectRef>
          <a:fontRef idx="minor">
            <a:schemeClr val="lt1"/>
          </a:fontRef>
        </p:style>
        <p:txBody>
          <a:bodyPr>
            <a:noAutofit/>
          </a:bodyPr>
          <a:lstStyle/>
          <a:p>
            <a:r>
              <a:rPr lang="pl-PL" sz="8000" dirty="0" err="1" smtClean="0"/>
              <a:t>Bildungssystem</a:t>
            </a:r>
            <a:r>
              <a:rPr lang="pl-PL" sz="8000" dirty="0" smtClean="0"/>
              <a:t> in Polen </a:t>
            </a:r>
            <a:r>
              <a:rPr lang="pl-PL" sz="8000" dirty="0" err="1" smtClean="0"/>
              <a:t>nach</a:t>
            </a:r>
            <a:r>
              <a:rPr lang="pl-PL" sz="8000" dirty="0" smtClean="0"/>
              <a:t> der Reform 1999</a:t>
            </a:r>
            <a:endParaRPr lang="pl-PL" sz="8000" dirty="0"/>
          </a:p>
        </p:txBody>
      </p:sp>
    </p:spTree>
    <p:extLst>
      <p:ext uri="{BB962C8B-B14F-4D97-AF65-F5344CB8AC3E}">
        <p14:creationId xmlns:p14="http://schemas.microsoft.com/office/powerpoint/2010/main" val="20857584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olny kształt 4"/>
          <p:cNvSpPr/>
          <p:nvPr/>
        </p:nvSpPr>
        <p:spPr>
          <a:xfrm flipV="1">
            <a:off x="-3126660" y="2580846"/>
            <a:ext cx="19379381" cy="777137"/>
          </a:xfrm>
          <a:custGeom>
            <a:avLst/>
            <a:gdLst>
              <a:gd name="connsiteX0" fmla="*/ 0 w 14217445"/>
              <a:gd name="connsiteY0" fmla="*/ 1376976 h 4286232"/>
              <a:gd name="connsiteX1" fmla="*/ 2418735 w 14217445"/>
              <a:gd name="connsiteY1" fmla="*/ 1376976 h 4286232"/>
              <a:gd name="connsiteX2" fmla="*/ 3775587 w 14217445"/>
              <a:gd name="connsiteY2" fmla="*/ 285596 h 4286232"/>
              <a:gd name="connsiteX3" fmla="*/ 4807974 w 14217445"/>
              <a:gd name="connsiteY3" fmla="*/ 256099 h 4286232"/>
              <a:gd name="connsiteX4" fmla="*/ 6459793 w 14217445"/>
              <a:gd name="connsiteY4" fmla="*/ 3235273 h 4286232"/>
              <a:gd name="connsiteX5" fmla="*/ 6872748 w 14217445"/>
              <a:gd name="connsiteY5" fmla="*/ 3913699 h 4286232"/>
              <a:gd name="connsiteX6" fmla="*/ 7580671 w 14217445"/>
              <a:gd name="connsiteY6" fmla="*/ 4267660 h 4286232"/>
              <a:gd name="connsiteX7" fmla="*/ 9261987 w 14217445"/>
              <a:gd name="connsiteY7" fmla="*/ 4061183 h 4286232"/>
              <a:gd name="connsiteX8" fmla="*/ 10559845 w 14217445"/>
              <a:gd name="connsiteY8" fmla="*/ 2615841 h 4286232"/>
              <a:gd name="connsiteX9" fmla="*/ 11887200 w 14217445"/>
              <a:gd name="connsiteY9" fmla="*/ 2202886 h 4286232"/>
              <a:gd name="connsiteX10" fmla="*/ 14217445 w 14217445"/>
              <a:gd name="connsiteY10" fmla="*/ 3441751 h 4286232"/>
              <a:gd name="connsiteX11" fmla="*/ 14217445 w 14217445"/>
              <a:gd name="connsiteY11" fmla="*/ 3441751 h 428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17445" h="4286232">
                <a:moveTo>
                  <a:pt x="0" y="1376976"/>
                </a:moveTo>
                <a:cubicBezTo>
                  <a:pt x="894735" y="1467924"/>
                  <a:pt x="1789471" y="1558873"/>
                  <a:pt x="2418735" y="1376976"/>
                </a:cubicBezTo>
                <a:cubicBezTo>
                  <a:pt x="3048000" y="1195079"/>
                  <a:pt x="3377381" y="472409"/>
                  <a:pt x="3775587" y="285596"/>
                </a:cubicBezTo>
                <a:cubicBezTo>
                  <a:pt x="4173793" y="98783"/>
                  <a:pt x="4360606" y="-235514"/>
                  <a:pt x="4807974" y="256099"/>
                </a:cubicBezTo>
                <a:cubicBezTo>
                  <a:pt x="5255342" y="747712"/>
                  <a:pt x="6115664" y="2625673"/>
                  <a:pt x="6459793" y="3235273"/>
                </a:cubicBezTo>
                <a:cubicBezTo>
                  <a:pt x="6803922" y="3844873"/>
                  <a:pt x="6685935" y="3741635"/>
                  <a:pt x="6872748" y="3913699"/>
                </a:cubicBezTo>
                <a:cubicBezTo>
                  <a:pt x="7059561" y="4085763"/>
                  <a:pt x="7182465" y="4243079"/>
                  <a:pt x="7580671" y="4267660"/>
                </a:cubicBezTo>
                <a:cubicBezTo>
                  <a:pt x="7978878" y="4292241"/>
                  <a:pt x="8765458" y="4336486"/>
                  <a:pt x="9261987" y="4061183"/>
                </a:cubicBezTo>
                <a:cubicBezTo>
                  <a:pt x="9758516" y="3785880"/>
                  <a:pt x="10122309" y="2925557"/>
                  <a:pt x="10559845" y="2615841"/>
                </a:cubicBezTo>
                <a:cubicBezTo>
                  <a:pt x="10997381" y="2306125"/>
                  <a:pt x="11277600" y="2065234"/>
                  <a:pt x="11887200" y="2202886"/>
                </a:cubicBezTo>
                <a:cubicBezTo>
                  <a:pt x="12496800" y="2340538"/>
                  <a:pt x="14217445" y="3441751"/>
                  <a:pt x="14217445" y="3441751"/>
                </a:cubicBezTo>
                <a:lnTo>
                  <a:pt x="14217445" y="3441751"/>
                </a:lnTo>
              </a:path>
            </a:pathLst>
          </a:custGeom>
          <a:ln/>
          <a:effectLst>
            <a:glow rad="1422400">
              <a:schemeClr val="bg1">
                <a:alpha val="70000"/>
              </a:schemeClr>
            </a:glow>
            <a:outerShdw blurRad="40000" dist="23000" dir="5400000" rotWithShape="0">
              <a:srgbClr val="000000">
                <a:alpha val="35000"/>
              </a:srgbClr>
            </a:outerShdw>
            <a:softEdge rad="3175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sp>
        <p:nvSpPr>
          <p:cNvPr id="4" name="Dowolny kształt 3"/>
          <p:cNvSpPr/>
          <p:nvPr/>
        </p:nvSpPr>
        <p:spPr>
          <a:xfrm>
            <a:off x="-4807975" y="1772109"/>
            <a:ext cx="21060696" cy="3380456"/>
          </a:xfrm>
          <a:custGeom>
            <a:avLst/>
            <a:gdLst>
              <a:gd name="connsiteX0" fmla="*/ 0 w 14217445"/>
              <a:gd name="connsiteY0" fmla="*/ 1376976 h 4286232"/>
              <a:gd name="connsiteX1" fmla="*/ 2418735 w 14217445"/>
              <a:gd name="connsiteY1" fmla="*/ 1376976 h 4286232"/>
              <a:gd name="connsiteX2" fmla="*/ 3775587 w 14217445"/>
              <a:gd name="connsiteY2" fmla="*/ 285596 h 4286232"/>
              <a:gd name="connsiteX3" fmla="*/ 4807974 w 14217445"/>
              <a:gd name="connsiteY3" fmla="*/ 256099 h 4286232"/>
              <a:gd name="connsiteX4" fmla="*/ 6459793 w 14217445"/>
              <a:gd name="connsiteY4" fmla="*/ 3235273 h 4286232"/>
              <a:gd name="connsiteX5" fmla="*/ 6872748 w 14217445"/>
              <a:gd name="connsiteY5" fmla="*/ 3913699 h 4286232"/>
              <a:gd name="connsiteX6" fmla="*/ 7580671 w 14217445"/>
              <a:gd name="connsiteY6" fmla="*/ 4267660 h 4286232"/>
              <a:gd name="connsiteX7" fmla="*/ 9261987 w 14217445"/>
              <a:gd name="connsiteY7" fmla="*/ 4061183 h 4286232"/>
              <a:gd name="connsiteX8" fmla="*/ 10559845 w 14217445"/>
              <a:gd name="connsiteY8" fmla="*/ 2615841 h 4286232"/>
              <a:gd name="connsiteX9" fmla="*/ 11887200 w 14217445"/>
              <a:gd name="connsiteY9" fmla="*/ 2202886 h 4286232"/>
              <a:gd name="connsiteX10" fmla="*/ 14217445 w 14217445"/>
              <a:gd name="connsiteY10" fmla="*/ 3441751 h 4286232"/>
              <a:gd name="connsiteX11" fmla="*/ 14217445 w 14217445"/>
              <a:gd name="connsiteY11" fmla="*/ 3441751 h 4286232"/>
              <a:gd name="connsiteX0" fmla="*/ 0 w 14217445"/>
              <a:gd name="connsiteY0" fmla="*/ 1376976 h 4064885"/>
              <a:gd name="connsiteX1" fmla="*/ 2418735 w 14217445"/>
              <a:gd name="connsiteY1" fmla="*/ 1376976 h 4064885"/>
              <a:gd name="connsiteX2" fmla="*/ 3775587 w 14217445"/>
              <a:gd name="connsiteY2" fmla="*/ 285596 h 4064885"/>
              <a:gd name="connsiteX3" fmla="*/ 4807974 w 14217445"/>
              <a:gd name="connsiteY3" fmla="*/ 256099 h 4064885"/>
              <a:gd name="connsiteX4" fmla="*/ 6459793 w 14217445"/>
              <a:gd name="connsiteY4" fmla="*/ 3235273 h 4064885"/>
              <a:gd name="connsiteX5" fmla="*/ 6872748 w 14217445"/>
              <a:gd name="connsiteY5" fmla="*/ 3913699 h 4064885"/>
              <a:gd name="connsiteX6" fmla="*/ 8078390 w 14217445"/>
              <a:gd name="connsiteY6" fmla="*/ 3058292 h 4064885"/>
              <a:gd name="connsiteX7" fmla="*/ 9261987 w 14217445"/>
              <a:gd name="connsiteY7" fmla="*/ 4061183 h 4064885"/>
              <a:gd name="connsiteX8" fmla="*/ 10559845 w 14217445"/>
              <a:gd name="connsiteY8" fmla="*/ 2615841 h 4064885"/>
              <a:gd name="connsiteX9" fmla="*/ 11887200 w 14217445"/>
              <a:gd name="connsiteY9" fmla="*/ 2202886 h 4064885"/>
              <a:gd name="connsiteX10" fmla="*/ 14217445 w 14217445"/>
              <a:gd name="connsiteY10" fmla="*/ 3441751 h 4064885"/>
              <a:gd name="connsiteX11" fmla="*/ 14217445 w 14217445"/>
              <a:gd name="connsiteY11" fmla="*/ 3441751 h 4064885"/>
              <a:gd name="connsiteX0" fmla="*/ 0 w 14217445"/>
              <a:gd name="connsiteY0" fmla="*/ 1376976 h 4065448"/>
              <a:gd name="connsiteX1" fmla="*/ 2418735 w 14217445"/>
              <a:gd name="connsiteY1" fmla="*/ 1376976 h 4065448"/>
              <a:gd name="connsiteX2" fmla="*/ 3775587 w 14217445"/>
              <a:gd name="connsiteY2" fmla="*/ 285596 h 4065448"/>
              <a:gd name="connsiteX3" fmla="*/ 4807974 w 14217445"/>
              <a:gd name="connsiteY3" fmla="*/ 256099 h 4065448"/>
              <a:gd name="connsiteX4" fmla="*/ 6459793 w 14217445"/>
              <a:gd name="connsiteY4" fmla="*/ 3235273 h 4065448"/>
              <a:gd name="connsiteX5" fmla="*/ 7457027 w 14217445"/>
              <a:gd name="connsiteY5" fmla="*/ 3028796 h 4065448"/>
              <a:gd name="connsiteX6" fmla="*/ 8078390 w 14217445"/>
              <a:gd name="connsiteY6" fmla="*/ 3058292 h 4065448"/>
              <a:gd name="connsiteX7" fmla="*/ 9261987 w 14217445"/>
              <a:gd name="connsiteY7" fmla="*/ 4061183 h 4065448"/>
              <a:gd name="connsiteX8" fmla="*/ 10559845 w 14217445"/>
              <a:gd name="connsiteY8" fmla="*/ 2615841 h 4065448"/>
              <a:gd name="connsiteX9" fmla="*/ 11887200 w 14217445"/>
              <a:gd name="connsiteY9" fmla="*/ 2202886 h 4065448"/>
              <a:gd name="connsiteX10" fmla="*/ 14217445 w 14217445"/>
              <a:gd name="connsiteY10" fmla="*/ 3441751 h 4065448"/>
              <a:gd name="connsiteX11" fmla="*/ 14217445 w 14217445"/>
              <a:gd name="connsiteY11" fmla="*/ 3441751 h 4065448"/>
              <a:gd name="connsiteX0" fmla="*/ 0 w 14217445"/>
              <a:gd name="connsiteY0" fmla="*/ 1330953 h 4019425"/>
              <a:gd name="connsiteX1" fmla="*/ 2137416 w 14217445"/>
              <a:gd name="connsiteY1" fmla="*/ 180579 h 4019425"/>
              <a:gd name="connsiteX2" fmla="*/ 3775587 w 14217445"/>
              <a:gd name="connsiteY2" fmla="*/ 239573 h 4019425"/>
              <a:gd name="connsiteX3" fmla="*/ 4807974 w 14217445"/>
              <a:gd name="connsiteY3" fmla="*/ 210076 h 4019425"/>
              <a:gd name="connsiteX4" fmla="*/ 6459793 w 14217445"/>
              <a:gd name="connsiteY4" fmla="*/ 3189250 h 4019425"/>
              <a:gd name="connsiteX5" fmla="*/ 7457027 w 14217445"/>
              <a:gd name="connsiteY5" fmla="*/ 2982773 h 4019425"/>
              <a:gd name="connsiteX6" fmla="*/ 8078390 w 14217445"/>
              <a:gd name="connsiteY6" fmla="*/ 3012269 h 4019425"/>
              <a:gd name="connsiteX7" fmla="*/ 9261987 w 14217445"/>
              <a:gd name="connsiteY7" fmla="*/ 4015160 h 4019425"/>
              <a:gd name="connsiteX8" fmla="*/ 10559845 w 14217445"/>
              <a:gd name="connsiteY8" fmla="*/ 2569818 h 4019425"/>
              <a:gd name="connsiteX9" fmla="*/ 11887200 w 14217445"/>
              <a:gd name="connsiteY9" fmla="*/ 2156863 h 4019425"/>
              <a:gd name="connsiteX10" fmla="*/ 14217445 w 14217445"/>
              <a:gd name="connsiteY10" fmla="*/ 3395728 h 4019425"/>
              <a:gd name="connsiteX11" fmla="*/ 14217445 w 14217445"/>
              <a:gd name="connsiteY11" fmla="*/ 3395728 h 4019425"/>
              <a:gd name="connsiteX0" fmla="*/ 0 w 15450921"/>
              <a:gd name="connsiteY0" fmla="*/ 1330953 h 4019425"/>
              <a:gd name="connsiteX1" fmla="*/ 2137416 w 15450921"/>
              <a:gd name="connsiteY1" fmla="*/ 180579 h 4019425"/>
              <a:gd name="connsiteX2" fmla="*/ 3775587 w 15450921"/>
              <a:gd name="connsiteY2" fmla="*/ 239573 h 4019425"/>
              <a:gd name="connsiteX3" fmla="*/ 4807974 w 15450921"/>
              <a:gd name="connsiteY3" fmla="*/ 210076 h 4019425"/>
              <a:gd name="connsiteX4" fmla="*/ 6459793 w 15450921"/>
              <a:gd name="connsiteY4" fmla="*/ 3189250 h 4019425"/>
              <a:gd name="connsiteX5" fmla="*/ 7457027 w 15450921"/>
              <a:gd name="connsiteY5" fmla="*/ 2982773 h 4019425"/>
              <a:gd name="connsiteX6" fmla="*/ 8078390 w 15450921"/>
              <a:gd name="connsiteY6" fmla="*/ 3012269 h 4019425"/>
              <a:gd name="connsiteX7" fmla="*/ 9261987 w 15450921"/>
              <a:gd name="connsiteY7" fmla="*/ 4015160 h 4019425"/>
              <a:gd name="connsiteX8" fmla="*/ 10559845 w 15450921"/>
              <a:gd name="connsiteY8" fmla="*/ 2569818 h 4019425"/>
              <a:gd name="connsiteX9" fmla="*/ 11887200 w 15450921"/>
              <a:gd name="connsiteY9" fmla="*/ 2156863 h 4019425"/>
              <a:gd name="connsiteX10" fmla="*/ 14217445 w 15450921"/>
              <a:gd name="connsiteY10" fmla="*/ 3395728 h 4019425"/>
              <a:gd name="connsiteX11" fmla="*/ 15450921 w 15450921"/>
              <a:gd name="connsiteY11" fmla="*/ 3395728 h 4019425"/>
              <a:gd name="connsiteX0" fmla="*/ 0 w 15450921"/>
              <a:gd name="connsiteY0" fmla="*/ 1330953 h 4019425"/>
              <a:gd name="connsiteX1" fmla="*/ 2137416 w 15450921"/>
              <a:gd name="connsiteY1" fmla="*/ 180579 h 4019425"/>
              <a:gd name="connsiteX2" fmla="*/ 3775587 w 15450921"/>
              <a:gd name="connsiteY2" fmla="*/ 239573 h 4019425"/>
              <a:gd name="connsiteX3" fmla="*/ 4807974 w 15450921"/>
              <a:gd name="connsiteY3" fmla="*/ 210076 h 4019425"/>
              <a:gd name="connsiteX4" fmla="*/ 6459793 w 15450921"/>
              <a:gd name="connsiteY4" fmla="*/ 3189250 h 4019425"/>
              <a:gd name="connsiteX5" fmla="*/ 7457027 w 15450921"/>
              <a:gd name="connsiteY5" fmla="*/ 2982773 h 4019425"/>
              <a:gd name="connsiteX6" fmla="*/ 8078390 w 15450921"/>
              <a:gd name="connsiteY6" fmla="*/ 3012269 h 4019425"/>
              <a:gd name="connsiteX7" fmla="*/ 9261987 w 15450921"/>
              <a:gd name="connsiteY7" fmla="*/ 4015160 h 4019425"/>
              <a:gd name="connsiteX8" fmla="*/ 10559845 w 15450921"/>
              <a:gd name="connsiteY8" fmla="*/ 2569818 h 4019425"/>
              <a:gd name="connsiteX9" fmla="*/ 11952120 w 15450921"/>
              <a:gd name="connsiteY9" fmla="*/ 1183470 h 4019425"/>
              <a:gd name="connsiteX10" fmla="*/ 14217445 w 15450921"/>
              <a:gd name="connsiteY10" fmla="*/ 3395728 h 4019425"/>
              <a:gd name="connsiteX11" fmla="*/ 15450921 w 15450921"/>
              <a:gd name="connsiteY11" fmla="*/ 3395728 h 4019425"/>
              <a:gd name="connsiteX0" fmla="*/ 0 w 15450921"/>
              <a:gd name="connsiteY0" fmla="*/ 1330953 h 3395728"/>
              <a:gd name="connsiteX1" fmla="*/ 2137416 w 15450921"/>
              <a:gd name="connsiteY1" fmla="*/ 180579 h 3395728"/>
              <a:gd name="connsiteX2" fmla="*/ 3775587 w 15450921"/>
              <a:gd name="connsiteY2" fmla="*/ 239573 h 3395728"/>
              <a:gd name="connsiteX3" fmla="*/ 4807974 w 15450921"/>
              <a:gd name="connsiteY3" fmla="*/ 210076 h 3395728"/>
              <a:gd name="connsiteX4" fmla="*/ 6459793 w 15450921"/>
              <a:gd name="connsiteY4" fmla="*/ 3189250 h 3395728"/>
              <a:gd name="connsiteX5" fmla="*/ 7457027 w 15450921"/>
              <a:gd name="connsiteY5" fmla="*/ 2982773 h 3395728"/>
              <a:gd name="connsiteX6" fmla="*/ 8078390 w 15450921"/>
              <a:gd name="connsiteY6" fmla="*/ 3012269 h 3395728"/>
              <a:gd name="connsiteX7" fmla="*/ 9435106 w 15450921"/>
              <a:gd name="connsiteY7" fmla="*/ 2451831 h 3395728"/>
              <a:gd name="connsiteX8" fmla="*/ 10559845 w 15450921"/>
              <a:gd name="connsiteY8" fmla="*/ 2569818 h 3395728"/>
              <a:gd name="connsiteX9" fmla="*/ 11952120 w 15450921"/>
              <a:gd name="connsiteY9" fmla="*/ 1183470 h 3395728"/>
              <a:gd name="connsiteX10" fmla="*/ 14217445 w 15450921"/>
              <a:gd name="connsiteY10" fmla="*/ 3395728 h 3395728"/>
              <a:gd name="connsiteX11" fmla="*/ 15450921 w 15450921"/>
              <a:gd name="connsiteY11" fmla="*/ 3395728 h 3395728"/>
              <a:gd name="connsiteX0" fmla="*/ 0 w 15450921"/>
              <a:gd name="connsiteY0" fmla="*/ 1278611 h 3343386"/>
              <a:gd name="connsiteX1" fmla="*/ 2137416 w 15450921"/>
              <a:gd name="connsiteY1" fmla="*/ 128237 h 3343386"/>
              <a:gd name="connsiteX2" fmla="*/ 3775587 w 15450921"/>
              <a:gd name="connsiteY2" fmla="*/ 187231 h 3343386"/>
              <a:gd name="connsiteX3" fmla="*/ 4807974 w 15450921"/>
              <a:gd name="connsiteY3" fmla="*/ 157734 h 3343386"/>
              <a:gd name="connsiteX4" fmla="*/ 6611272 w 15450921"/>
              <a:gd name="connsiteY4" fmla="*/ 2428986 h 3343386"/>
              <a:gd name="connsiteX5" fmla="*/ 7457027 w 15450921"/>
              <a:gd name="connsiteY5" fmla="*/ 2930431 h 3343386"/>
              <a:gd name="connsiteX6" fmla="*/ 8078390 w 15450921"/>
              <a:gd name="connsiteY6" fmla="*/ 2959927 h 3343386"/>
              <a:gd name="connsiteX7" fmla="*/ 9435106 w 15450921"/>
              <a:gd name="connsiteY7" fmla="*/ 2399489 h 3343386"/>
              <a:gd name="connsiteX8" fmla="*/ 10559845 w 15450921"/>
              <a:gd name="connsiteY8" fmla="*/ 2517476 h 3343386"/>
              <a:gd name="connsiteX9" fmla="*/ 11952120 w 15450921"/>
              <a:gd name="connsiteY9" fmla="*/ 1131128 h 3343386"/>
              <a:gd name="connsiteX10" fmla="*/ 14217445 w 15450921"/>
              <a:gd name="connsiteY10" fmla="*/ 3343386 h 3343386"/>
              <a:gd name="connsiteX11" fmla="*/ 15450921 w 15450921"/>
              <a:gd name="connsiteY11" fmla="*/ 3343386 h 3343386"/>
              <a:gd name="connsiteX0" fmla="*/ 0 w 15450921"/>
              <a:gd name="connsiteY0" fmla="*/ 1315681 h 3380456"/>
              <a:gd name="connsiteX1" fmla="*/ 2137416 w 15450921"/>
              <a:gd name="connsiteY1" fmla="*/ 165307 h 3380456"/>
              <a:gd name="connsiteX2" fmla="*/ 3775587 w 15450921"/>
              <a:gd name="connsiteY2" fmla="*/ 224301 h 3380456"/>
              <a:gd name="connsiteX3" fmla="*/ 4807974 w 15450921"/>
              <a:gd name="connsiteY3" fmla="*/ 194804 h 3380456"/>
              <a:gd name="connsiteX4" fmla="*/ 7457027 w 15450921"/>
              <a:gd name="connsiteY4" fmla="*/ 2967501 h 3380456"/>
              <a:gd name="connsiteX5" fmla="*/ 8078390 w 15450921"/>
              <a:gd name="connsiteY5" fmla="*/ 2996997 h 3380456"/>
              <a:gd name="connsiteX6" fmla="*/ 9435106 w 15450921"/>
              <a:gd name="connsiteY6" fmla="*/ 2436559 h 3380456"/>
              <a:gd name="connsiteX7" fmla="*/ 10559845 w 15450921"/>
              <a:gd name="connsiteY7" fmla="*/ 2554546 h 3380456"/>
              <a:gd name="connsiteX8" fmla="*/ 11952120 w 15450921"/>
              <a:gd name="connsiteY8" fmla="*/ 1168198 h 3380456"/>
              <a:gd name="connsiteX9" fmla="*/ 14217445 w 15450921"/>
              <a:gd name="connsiteY9" fmla="*/ 3380456 h 3380456"/>
              <a:gd name="connsiteX10" fmla="*/ 15450921 w 15450921"/>
              <a:gd name="connsiteY10" fmla="*/ 3380456 h 3380456"/>
              <a:gd name="connsiteX0" fmla="*/ 0 w 15450921"/>
              <a:gd name="connsiteY0" fmla="*/ 1315681 h 3380456"/>
              <a:gd name="connsiteX1" fmla="*/ 2137416 w 15450921"/>
              <a:gd name="connsiteY1" fmla="*/ 165307 h 3380456"/>
              <a:gd name="connsiteX2" fmla="*/ 3775587 w 15450921"/>
              <a:gd name="connsiteY2" fmla="*/ 224301 h 3380456"/>
              <a:gd name="connsiteX3" fmla="*/ 4807974 w 15450921"/>
              <a:gd name="connsiteY3" fmla="*/ 194804 h 3380456"/>
              <a:gd name="connsiteX4" fmla="*/ 7457027 w 15450921"/>
              <a:gd name="connsiteY4" fmla="*/ 2967501 h 3380456"/>
              <a:gd name="connsiteX5" fmla="*/ 9435106 w 15450921"/>
              <a:gd name="connsiteY5" fmla="*/ 2436559 h 3380456"/>
              <a:gd name="connsiteX6" fmla="*/ 10559845 w 15450921"/>
              <a:gd name="connsiteY6" fmla="*/ 2554546 h 3380456"/>
              <a:gd name="connsiteX7" fmla="*/ 11952120 w 15450921"/>
              <a:gd name="connsiteY7" fmla="*/ 1168198 h 3380456"/>
              <a:gd name="connsiteX8" fmla="*/ 14217445 w 15450921"/>
              <a:gd name="connsiteY8" fmla="*/ 3380456 h 3380456"/>
              <a:gd name="connsiteX9" fmla="*/ 15450921 w 15450921"/>
              <a:gd name="connsiteY9" fmla="*/ 3380456 h 33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0921" h="3380456">
                <a:moveTo>
                  <a:pt x="0" y="1315681"/>
                </a:moveTo>
                <a:cubicBezTo>
                  <a:pt x="894735" y="1406629"/>
                  <a:pt x="1508152" y="347204"/>
                  <a:pt x="2137416" y="165307"/>
                </a:cubicBezTo>
                <a:cubicBezTo>
                  <a:pt x="2766681" y="-16590"/>
                  <a:pt x="3330494" y="219385"/>
                  <a:pt x="3775587" y="224301"/>
                </a:cubicBezTo>
                <a:cubicBezTo>
                  <a:pt x="4220680" y="229217"/>
                  <a:pt x="4194401" y="-262396"/>
                  <a:pt x="4807974" y="194804"/>
                </a:cubicBezTo>
                <a:cubicBezTo>
                  <a:pt x="5421547" y="652004"/>
                  <a:pt x="6685838" y="2593875"/>
                  <a:pt x="7457027" y="2967501"/>
                </a:cubicBezTo>
                <a:cubicBezTo>
                  <a:pt x="8228216" y="3341127"/>
                  <a:pt x="8917970" y="2505385"/>
                  <a:pt x="9435106" y="2436559"/>
                </a:cubicBezTo>
                <a:cubicBezTo>
                  <a:pt x="9952242" y="2367733"/>
                  <a:pt x="10140343" y="2765939"/>
                  <a:pt x="10559845" y="2554546"/>
                </a:cubicBezTo>
                <a:cubicBezTo>
                  <a:pt x="10979347" y="2343153"/>
                  <a:pt x="11342520" y="1030546"/>
                  <a:pt x="11952120" y="1168198"/>
                </a:cubicBezTo>
                <a:cubicBezTo>
                  <a:pt x="12561720" y="1305850"/>
                  <a:pt x="14217445" y="3380456"/>
                  <a:pt x="14217445" y="3380456"/>
                </a:cubicBezTo>
                <a:lnTo>
                  <a:pt x="15450921" y="3380456"/>
                </a:lnTo>
              </a:path>
            </a:pathLst>
          </a:custGeom>
          <a:ln/>
          <a:effectLst>
            <a:glow rad="1422400">
              <a:schemeClr val="bg1">
                <a:alpha val="70000"/>
              </a:schemeClr>
            </a:glow>
            <a:outerShdw blurRad="40000" dist="23000" dir="5400000" rotWithShape="0">
              <a:srgbClr val="000000">
                <a:alpha val="35000"/>
              </a:srgbClr>
            </a:outerShdw>
            <a:softEdge rad="3175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sp>
        <p:nvSpPr>
          <p:cNvPr id="2" name="Tytuł 1"/>
          <p:cNvSpPr>
            <a:spLocks noGrp="1"/>
          </p:cNvSpPr>
          <p:nvPr>
            <p:ph type="title"/>
          </p:nvPr>
        </p:nvSpPr>
        <p:spPr>
          <a:xfrm>
            <a:off x="98474" y="1659988"/>
            <a:ext cx="11901267" cy="3395990"/>
          </a:xfrm>
        </p:spPr>
        <p:txBody>
          <a:bodyPr>
            <a:normAutofit fontScale="90000"/>
          </a:bodyPr>
          <a:lstStyle/>
          <a:p>
            <a:r>
              <a:rPr lang="pl-PL" sz="3600" b="1" dirty="0" smtClean="0"/>
              <a:t/>
            </a:r>
            <a:br>
              <a:rPr lang="pl-PL" sz="3600" b="1" dirty="0" smtClean="0"/>
            </a:br>
            <a:r>
              <a:rPr lang="pl-PL" sz="3600" b="1" dirty="0" smtClean="0"/>
              <a:t/>
            </a:r>
            <a:br>
              <a:rPr lang="pl-PL" sz="3600" b="1" dirty="0" smtClean="0"/>
            </a:br>
            <a:r>
              <a:rPr lang="pl-PL" sz="3600" b="1" dirty="0" smtClean="0">
                <a:effectLst>
                  <a:outerShdw blurRad="38100" dist="38100" dir="2700000" algn="tl">
                    <a:srgbClr val="000000">
                      <a:alpha val="43137"/>
                    </a:srgbClr>
                  </a:outerShdw>
                </a:effectLst>
              </a:rPr>
              <a:t>1.</a:t>
            </a:r>
            <a:r>
              <a:rPr lang="pl-PL" sz="3600" b="1" dirty="0">
                <a:effectLst>
                  <a:outerShdw blurRad="38100" dist="38100" dir="2700000" algn="tl">
                    <a:srgbClr val="000000">
                      <a:alpha val="43137"/>
                    </a:srgbClr>
                  </a:outerShdw>
                </a:effectLst>
              </a:rPr>
              <a:t> </a:t>
            </a:r>
            <a:r>
              <a:rPr lang="pl-PL" sz="3600" b="1" dirty="0" smtClean="0">
                <a:effectLst>
                  <a:outerShdw blurRad="38100" dist="38100" dir="2700000" algn="tl">
                    <a:srgbClr val="000000">
                      <a:alpha val="43137"/>
                    </a:srgbClr>
                  </a:outerShdw>
                </a:effectLst>
              </a:rPr>
              <a:t>der Kindergarten</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2. die </a:t>
            </a:r>
            <a:r>
              <a:rPr lang="pl-PL" sz="3600" b="1" dirty="0" err="1" smtClean="0">
                <a:effectLst>
                  <a:outerShdw blurRad="38100" dist="38100" dir="2700000" algn="tl">
                    <a:srgbClr val="000000">
                      <a:alpha val="43137"/>
                    </a:srgbClr>
                  </a:outerShdw>
                </a:effectLst>
              </a:rPr>
              <a:t>Grundschule</a:t>
            </a:r>
            <a:r>
              <a:rPr lang="pl-PL" sz="3600" b="1" dirty="0" smtClean="0">
                <a:effectLst>
                  <a:outerShdw blurRad="38100" dist="38100" dir="2700000" algn="tl">
                    <a:srgbClr val="000000">
                      <a:alpha val="43137"/>
                    </a:srgbClr>
                  </a:outerShdw>
                </a:effectLst>
              </a:rPr>
              <a:t> </a:t>
            </a:r>
            <a:r>
              <a:rPr lang="pl-PL" sz="3600" b="1" i="1" dirty="0" smtClean="0">
                <a:effectLst>
                  <a:outerShdw blurRad="38100" dist="38100" dir="2700000" algn="tl">
                    <a:srgbClr val="000000">
                      <a:alpha val="43137"/>
                    </a:srgbClr>
                  </a:outerShdw>
                </a:effectLst>
              </a:rPr>
              <a:t/>
            </a:r>
            <a:br>
              <a:rPr lang="pl-PL" sz="3600" b="1" i="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3</a:t>
            </a:r>
            <a:r>
              <a:rPr lang="pl-PL" sz="3600" b="1" i="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die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Mittelschule</a:t>
            </a:r>
            <a:r>
              <a:rPr lang="pl-PL" sz="3600" b="1" dirty="0" smtClean="0">
                <a:effectLst>
                  <a:outerShdw blurRad="38100" dist="38100" dir="2700000" algn="tl">
                    <a:srgbClr val="000000">
                      <a:alpha val="43137"/>
                    </a:srgbClr>
                  </a:outerShdw>
                </a:effectLst>
              </a:rPr>
              <a:t> ( </a:t>
            </a:r>
            <a:r>
              <a:rPr lang="pl-PL" sz="3600" b="1" dirty="0" err="1" smtClean="0">
                <a:effectLst>
                  <a:outerShdw blurRad="38100" dist="38100" dir="2700000" algn="tl">
                    <a:srgbClr val="000000">
                      <a:alpha val="43137"/>
                    </a:srgbClr>
                  </a:outerShdw>
                </a:effectLst>
              </a:rPr>
              <a:t>das</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Gymnasium</a:t>
            </a:r>
            <a:r>
              <a:rPr lang="pl-PL" sz="3600" b="1" dirty="0" smtClean="0">
                <a:effectLst>
                  <a:outerShdw blurRad="38100" dist="38100" dir="2700000" algn="tl">
                    <a:srgbClr val="000000">
                      <a:alpha val="43137"/>
                    </a:srgbClr>
                  </a:outerShdw>
                </a:effectLst>
              </a:rPr>
              <a:t>)</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4. </a:t>
            </a:r>
            <a:r>
              <a:rPr lang="pl-PL" sz="3600" b="1" dirty="0" err="1" smtClean="0">
                <a:effectLst>
                  <a:outerShdw blurRad="38100" dist="38100" dir="2700000" algn="tl">
                    <a:srgbClr val="000000">
                      <a:alpha val="43137"/>
                    </a:srgbClr>
                  </a:outerShdw>
                </a:effectLst>
              </a:rPr>
              <a:t>das</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allgemeinbildende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Lyzeum</a:t>
            </a:r>
            <a:r>
              <a:rPr lang="pl-PL" sz="3600" b="1" dirty="0" smtClean="0">
                <a:effectLst>
                  <a:outerShdw blurRad="38100" dist="38100" dir="2700000" algn="tl">
                    <a:srgbClr val="000000">
                      <a:alpha val="43137"/>
                    </a:srgbClr>
                  </a:outerShdw>
                </a:effectLst>
              </a:rPr>
              <a:t>/</a:t>
            </a:r>
            <a:r>
              <a:rPr lang="pl-PL" sz="3600" b="1" dirty="0" err="1" smtClean="0">
                <a:effectLst>
                  <a:outerShdw blurRad="38100" dist="38100" dir="2700000" algn="tl">
                    <a:srgbClr val="000000">
                      <a:alpha val="43137"/>
                    </a:srgbClr>
                  </a:outerShdw>
                </a:effectLst>
              </a:rPr>
              <a:t>die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allgemeinbildende</a:t>
            </a:r>
            <a:r>
              <a:rPr lang="pl-PL" sz="3600" b="1" dirty="0">
                <a:effectLst>
                  <a:outerShdw blurRad="38100" dist="38100" dir="2700000" algn="tl">
                    <a:srgbClr val="000000">
                      <a:alpha val="43137"/>
                    </a:srgbClr>
                  </a:outerShdw>
                </a:effectLst>
              </a:rPr>
              <a:t> </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Oberschule</a:t>
            </a:r>
            <a:r>
              <a:rPr lang="pl-PL" sz="3600" b="1" dirty="0" smtClean="0">
                <a:effectLst>
                  <a:outerShdw blurRad="38100" dist="38100" dir="2700000" algn="tl">
                    <a:srgbClr val="000000">
                      <a:alpha val="43137"/>
                    </a:srgbClr>
                  </a:outerShdw>
                </a:effectLst>
              </a:rPr>
              <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5. die </a:t>
            </a:r>
            <a:r>
              <a:rPr lang="pl-PL" sz="3600" b="1" dirty="0" err="1" smtClean="0">
                <a:effectLst>
                  <a:outerShdw blurRad="38100" dist="38100" dir="2700000" algn="tl">
                    <a:srgbClr val="000000">
                      <a:alpha val="43137"/>
                    </a:srgbClr>
                  </a:outerShdw>
                </a:effectLst>
              </a:rPr>
              <a:t>Berufsbildende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Oberschule</a:t>
            </a:r>
            <a:r>
              <a:rPr lang="pl-PL" sz="3600" b="1" dirty="0" smtClean="0">
                <a:effectLst>
                  <a:outerShdw blurRad="38100" dist="38100" dir="2700000" algn="tl">
                    <a:srgbClr val="000000">
                      <a:alpha val="43137"/>
                    </a:srgbClr>
                  </a:outerShdw>
                </a:effectLst>
              </a:rPr>
              <a:t> ( </a:t>
            </a:r>
            <a:r>
              <a:rPr lang="pl-PL" sz="3600" b="1" dirty="0" err="1" smtClean="0">
                <a:effectLst>
                  <a:outerShdw blurRad="38100" dist="38100" dir="2700000" algn="tl">
                    <a:srgbClr val="000000">
                      <a:alpha val="43137"/>
                    </a:srgbClr>
                  </a:outerShdw>
                </a:effectLst>
              </a:rPr>
              <a:t>das</a:t>
            </a:r>
            <a:r>
              <a:rPr lang="pl-PL" sz="3600" b="1" dirty="0" smtClean="0">
                <a:effectLst>
                  <a:outerShdw blurRad="38100" dist="38100" dir="2700000" algn="tl">
                    <a:srgbClr val="000000">
                      <a:alpha val="43137"/>
                    </a:srgbClr>
                  </a:outerShdw>
                </a:effectLst>
              </a:rPr>
              <a:t> Technikum)</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6. die </a:t>
            </a:r>
            <a:r>
              <a:rPr lang="pl-PL" sz="3600" b="1" dirty="0" err="1" smtClean="0">
                <a:effectLst>
                  <a:outerShdw blurRad="38100" dist="38100" dir="2700000" algn="tl">
                    <a:srgbClr val="000000">
                      <a:alpha val="43137"/>
                    </a:srgbClr>
                  </a:outerShdw>
                </a:effectLst>
              </a:rPr>
              <a:t>Berufschule</a:t>
            </a:r>
            <a:r>
              <a:rPr lang="pl-PL" sz="3600" b="1" dirty="0" smtClean="0">
                <a:effectLst>
                  <a:outerShdw blurRad="38100" dist="38100" dir="2700000" algn="tl">
                    <a:srgbClr val="000000">
                      <a:alpha val="43137"/>
                    </a:srgbClr>
                  </a:outerShdw>
                </a:effectLst>
              </a:rPr>
              <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7. die </a:t>
            </a:r>
            <a:r>
              <a:rPr lang="pl-PL" sz="3600" b="1" dirty="0" err="1" smtClean="0">
                <a:effectLst>
                  <a:outerShdw blurRad="38100" dist="38100" dir="2700000" algn="tl">
                    <a:srgbClr val="000000">
                      <a:alpha val="43137"/>
                    </a:srgbClr>
                  </a:outerShdw>
                </a:effectLst>
              </a:rPr>
              <a:t>Universität</a:t>
            </a:r>
            <a:r>
              <a:rPr lang="pl-PL" sz="3600" b="1" dirty="0" smtClean="0">
                <a:effectLst>
                  <a:outerShdw blurRad="38100" dist="38100" dir="2700000" algn="tl">
                    <a:srgbClr val="000000">
                      <a:alpha val="43137"/>
                    </a:srgbClr>
                  </a:outerShdw>
                </a:effectLst>
              </a:rPr>
              <a:t/>
            </a:r>
            <a:br>
              <a:rPr lang="pl-PL" sz="3600" b="1" dirty="0" smtClean="0">
                <a:effectLst>
                  <a:outerShdw blurRad="38100" dist="38100" dir="2700000" algn="tl">
                    <a:srgbClr val="000000">
                      <a:alpha val="43137"/>
                    </a:srgbClr>
                  </a:outerShdw>
                </a:effectLst>
              </a:rPr>
            </a:br>
            <a:r>
              <a:rPr lang="pl-PL" sz="3600" b="1" dirty="0" smtClean="0">
                <a:effectLst>
                  <a:outerShdw blurRad="38100" dist="38100" dir="2700000" algn="tl">
                    <a:srgbClr val="000000">
                      <a:alpha val="43137"/>
                    </a:srgbClr>
                  </a:outerShdw>
                </a:effectLst>
              </a:rPr>
              <a:t>8. die </a:t>
            </a:r>
            <a:r>
              <a:rPr lang="pl-PL" sz="3600" b="1" dirty="0" err="1" smtClean="0">
                <a:effectLst>
                  <a:outerShdw blurRad="38100" dist="38100" dir="2700000" algn="tl">
                    <a:srgbClr val="000000">
                      <a:alpha val="43137"/>
                    </a:srgbClr>
                  </a:outerShdw>
                </a:effectLst>
              </a:rPr>
              <a:t>Technische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Universität</a:t>
            </a:r>
            <a:r>
              <a:rPr lang="pl-PL" sz="3600" b="1" dirty="0" smtClean="0">
                <a:effectLst>
                  <a:outerShdw blurRad="38100" dist="38100" dir="2700000" algn="tl">
                    <a:srgbClr val="000000">
                      <a:alpha val="43137"/>
                    </a:srgbClr>
                  </a:outerShdw>
                </a:effectLst>
              </a:rPr>
              <a:t> ( </a:t>
            </a:r>
            <a:r>
              <a:rPr lang="pl-PL" sz="3600" b="1" dirty="0" err="1" smtClean="0">
                <a:effectLst>
                  <a:outerShdw blurRad="38100" dist="38100" dir="2700000" algn="tl">
                    <a:srgbClr val="000000">
                      <a:alpha val="43137"/>
                    </a:srgbClr>
                  </a:outerShdw>
                </a:effectLst>
              </a:rPr>
              <a:t>die</a:t>
            </a:r>
            <a:r>
              <a:rPr lang="pl-PL" sz="3600" b="1" dirty="0" smtClean="0">
                <a:effectLst>
                  <a:outerShdw blurRad="38100" dist="38100" dir="2700000" algn="tl">
                    <a:srgbClr val="000000">
                      <a:alpha val="43137"/>
                    </a:srgbClr>
                  </a:outerShdw>
                </a:effectLst>
              </a:rPr>
              <a:t> </a:t>
            </a:r>
            <a:r>
              <a:rPr lang="pl-PL" sz="3600" b="1" dirty="0" err="1" smtClean="0">
                <a:effectLst>
                  <a:outerShdw blurRad="38100" dist="38100" dir="2700000" algn="tl">
                    <a:srgbClr val="000000">
                      <a:alpha val="43137"/>
                    </a:srgbClr>
                  </a:outerShdw>
                </a:effectLst>
              </a:rPr>
              <a:t>Fachhochschule</a:t>
            </a:r>
            <a:r>
              <a:rPr lang="pl-PL" sz="3600" b="1" dirty="0" smtClean="0">
                <a:effectLst>
                  <a:outerShdw blurRad="38100" dist="38100" dir="2700000" algn="tl">
                    <a:srgbClr val="000000">
                      <a:alpha val="43137"/>
                    </a:srgbClr>
                  </a:outerShdw>
                </a:effectLst>
              </a:rPr>
              <a:t> )</a:t>
            </a:r>
            <a:endParaRPr lang="pl-PL" sz="3600" b="1" dirty="0">
              <a:effectLst>
                <a:outerShdw blurRad="38100" dist="38100" dir="2700000" algn="tl">
                  <a:srgbClr val="000000">
                    <a:alpha val="43137"/>
                  </a:srgbClr>
                </a:outerShdw>
              </a:effectLst>
            </a:endParaRPr>
          </a:p>
        </p:txBody>
      </p:sp>
      <p:sp>
        <p:nvSpPr>
          <p:cNvPr id="3" name="Prostokąt 2"/>
          <p:cNvSpPr/>
          <p:nvPr/>
        </p:nvSpPr>
        <p:spPr>
          <a:xfrm>
            <a:off x="0" y="95348"/>
            <a:ext cx="121920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de-DE" sz="4400" b="1" dirty="0"/>
              <a:t>Das Bildungssystem in Polen umfasst</a:t>
            </a:r>
            <a:r>
              <a:rPr lang="pl-PL" sz="4400" b="1" dirty="0" smtClean="0"/>
              <a:t>:</a:t>
            </a:r>
            <a:endParaRPr lang="pl-PL" sz="4400" dirty="0"/>
          </a:p>
        </p:txBody>
      </p:sp>
      <p:sp>
        <p:nvSpPr>
          <p:cNvPr id="6" name="Dowolny kształt 5"/>
          <p:cNvSpPr/>
          <p:nvPr/>
        </p:nvSpPr>
        <p:spPr>
          <a:xfrm flipV="1">
            <a:off x="-7034981" y="5823716"/>
            <a:ext cx="19379381" cy="777137"/>
          </a:xfrm>
          <a:custGeom>
            <a:avLst/>
            <a:gdLst>
              <a:gd name="connsiteX0" fmla="*/ 0 w 14217445"/>
              <a:gd name="connsiteY0" fmla="*/ 1376976 h 4286232"/>
              <a:gd name="connsiteX1" fmla="*/ 2418735 w 14217445"/>
              <a:gd name="connsiteY1" fmla="*/ 1376976 h 4286232"/>
              <a:gd name="connsiteX2" fmla="*/ 3775587 w 14217445"/>
              <a:gd name="connsiteY2" fmla="*/ 285596 h 4286232"/>
              <a:gd name="connsiteX3" fmla="*/ 4807974 w 14217445"/>
              <a:gd name="connsiteY3" fmla="*/ 256099 h 4286232"/>
              <a:gd name="connsiteX4" fmla="*/ 6459793 w 14217445"/>
              <a:gd name="connsiteY4" fmla="*/ 3235273 h 4286232"/>
              <a:gd name="connsiteX5" fmla="*/ 6872748 w 14217445"/>
              <a:gd name="connsiteY5" fmla="*/ 3913699 h 4286232"/>
              <a:gd name="connsiteX6" fmla="*/ 7580671 w 14217445"/>
              <a:gd name="connsiteY6" fmla="*/ 4267660 h 4286232"/>
              <a:gd name="connsiteX7" fmla="*/ 9261987 w 14217445"/>
              <a:gd name="connsiteY7" fmla="*/ 4061183 h 4286232"/>
              <a:gd name="connsiteX8" fmla="*/ 10559845 w 14217445"/>
              <a:gd name="connsiteY8" fmla="*/ 2615841 h 4286232"/>
              <a:gd name="connsiteX9" fmla="*/ 11887200 w 14217445"/>
              <a:gd name="connsiteY9" fmla="*/ 2202886 h 4286232"/>
              <a:gd name="connsiteX10" fmla="*/ 14217445 w 14217445"/>
              <a:gd name="connsiteY10" fmla="*/ 3441751 h 4286232"/>
              <a:gd name="connsiteX11" fmla="*/ 14217445 w 14217445"/>
              <a:gd name="connsiteY11" fmla="*/ 3441751 h 428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17445" h="4286232">
                <a:moveTo>
                  <a:pt x="0" y="1376976"/>
                </a:moveTo>
                <a:cubicBezTo>
                  <a:pt x="894735" y="1467924"/>
                  <a:pt x="1789471" y="1558873"/>
                  <a:pt x="2418735" y="1376976"/>
                </a:cubicBezTo>
                <a:cubicBezTo>
                  <a:pt x="3048000" y="1195079"/>
                  <a:pt x="3377381" y="472409"/>
                  <a:pt x="3775587" y="285596"/>
                </a:cubicBezTo>
                <a:cubicBezTo>
                  <a:pt x="4173793" y="98783"/>
                  <a:pt x="4360606" y="-235514"/>
                  <a:pt x="4807974" y="256099"/>
                </a:cubicBezTo>
                <a:cubicBezTo>
                  <a:pt x="5255342" y="747712"/>
                  <a:pt x="6115664" y="2625673"/>
                  <a:pt x="6459793" y="3235273"/>
                </a:cubicBezTo>
                <a:cubicBezTo>
                  <a:pt x="6803922" y="3844873"/>
                  <a:pt x="6685935" y="3741635"/>
                  <a:pt x="6872748" y="3913699"/>
                </a:cubicBezTo>
                <a:cubicBezTo>
                  <a:pt x="7059561" y="4085763"/>
                  <a:pt x="7182465" y="4243079"/>
                  <a:pt x="7580671" y="4267660"/>
                </a:cubicBezTo>
                <a:cubicBezTo>
                  <a:pt x="7978878" y="4292241"/>
                  <a:pt x="8765458" y="4336486"/>
                  <a:pt x="9261987" y="4061183"/>
                </a:cubicBezTo>
                <a:cubicBezTo>
                  <a:pt x="9758516" y="3785880"/>
                  <a:pt x="10122309" y="2925557"/>
                  <a:pt x="10559845" y="2615841"/>
                </a:cubicBezTo>
                <a:cubicBezTo>
                  <a:pt x="10997381" y="2306125"/>
                  <a:pt x="11277600" y="2065234"/>
                  <a:pt x="11887200" y="2202886"/>
                </a:cubicBezTo>
                <a:cubicBezTo>
                  <a:pt x="12496800" y="2340538"/>
                  <a:pt x="14217445" y="3441751"/>
                  <a:pt x="14217445" y="3441751"/>
                </a:cubicBezTo>
                <a:lnTo>
                  <a:pt x="14217445" y="3441751"/>
                </a:lnTo>
              </a:path>
            </a:pathLst>
          </a:custGeom>
          <a:ln/>
          <a:effectLst>
            <a:glow rad="1422400">
              <a:schemeClr val="bg1">
                <a:alpha val="70000"/>
              </a:schemeClr>
            </a:glow>
            <a:outerShdw blurRad="40000" dist="23000" dir="5400000" rotWithShape="0">
              <a:srgbClr val="000000">
                <a:alpha val="35000"/>
              </a:srgbClr>
            </a:outerShdw>
            <a:softEdge rad="3175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41110706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2"/>
                                        </p:tgtEl>
                                        <p:attrNameLst>
                                          <p:attrName>ppt_y</p:attrName>
                                        </p:attrNameLst>
                                      </p:cBhvr>
                                      <p:tavLst>
                                        <p:tav tm="0">
                                          <p:val>
                                            <p:strVal val="#ppt_y"/>
                                          </p:val>
                                        </p:tav>
                                        <p:tav tm="100000">
                                          <p:val>
                                            <p:strVal val="#ppt_y"/>
                                          </p:val>
                                        </p:tav>
                                      </p:tavLst>
                                    </p:anim>
                                    <p:anim calcmode="lin" valueType="num">
                                      <p:cBhvr>
                                        <p:cTn id="15"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2"/>
                                        </p:tgtEl>
                                      </p:cBhvr>
                                    </p:animEffect>
                                  </p:childTnLst>
                                </p:cTn>
                              </p:par>
                            </p:childTnLst>
                          </p:cTn>
                        </p:par>
                        <p:par>
                          <p:cTn id="18" fill="hold">
                            <p:stCondLst>
                              <p:cond delay="63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0"/>
                                        <p:tgtEl>
                                          <p:spTgt spid="4"/>
                                        </p:tgtEl>
                                      </p:cBhvr>
                                    </p:animEffect>
                                  </p:childTnLst>
                                </p:cTn>
                              </p:par>
                            </p:childTnLst>
                          </p:cTn>
                        </p:par>
                        <p:par>
                          <p:cTn id="22" fill="hold">
                            <p:stCondLst>
                              <p:cond delay="8800"/>
                            </p:stCondLst>
                            <p:childTnLst>
                              <p:par>
                                <p:cTn id="23" presetID="22" presetClass="exit" presetSubtype="8" fill="hold" grpId="1" nodeType="afterEffect">
                                  <p:stCondLst>
                                    <p:cond delay="0"/>
                                  </p:stCondLst>
                                  <p:childTnLst>
                                    <p:animEffect transition="out" filter="wipe(left)">
                                      <p:cBhvr>
                                        <p:cTn id="24" dur="2250"/>
                                        <p:tgtEl>
                                          <p:spTgt spid="4"/>
                                        </p:tgtEl>
                                      </p:cBhvr>
                                    </p:animEffect>
                                    <p:set>
                                      <p:cBhvr>
                                        <p:cTn id="25" dur="1" fill="hold">
                                          <p:stCondLst>
                                            <p:cond delay="2249"/>
                                          </p:stCondLst>
                                        </p:cTn>
                                        <p:tgtEl>
                                          <p:spTgt spid="4"/>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2500"/>
                                        <p:tgtEl>
                                          <p:spTgt spid="5"/>
                                        </p:tgtEl>
                                      </p:cBhvr>
                                    </p:animEffect>
                                  </p:childTnLst>
                                </p:cTn>
                              </p:par>
                              <p:par>
                                <p:cTn id="29" presetID="22" presetClass="exit" presetSubtype="8" fill="hold" grpId="1" nodeType="withEffect">
                                  <p:stCondLst>
                                    <p:cond delay="0"/>
                                  </p:stCondLst>
                                  <p:childTnLst>
                                    <p:animEffect transition="out" filter="wipe(left)">
                                      <p:cBhvr>
                                        <p:cTn id="30" dur="2250"/>
                                        <p:tgtEl>
                                          <p:spTgt spid="5"/>
                                        </p:tgtEl>
                                      </p:cBhvr>
                                    </p:animEffect>
                                    <p:set>
                                      <p:cBhvr>
                                        <p:cTn id="31" dur="1" fill="hold">
                                          <p:stCondLst>
                                            <p:cond delay="2249"/>
                                          </p:stCondLst>
                                        </p:cTn>
                                        <p:tgtEl>
                                          <p:spTgt spid="5"/>
                                        </p:tgtEl>
                                        <p:attrNameLst>
                                          <p:attrName>style.visibility</p:attrName>
                                        </p:attrNameLst>
                                      </p:cBhvr>
                                      <p:to>
                                        <p:strVal val="hidden"/>
                                      </p:to>
                                    </p:set>
                                  </p:childTnLst>
                                </p:cTn>
                              </p:par>
                            </p:childTnLst>
                          </p:cTn>
                        </p:par>
                        <p:par>
                          <p:cTn id="32" fill="hold">
                            <p:stCondLst>
                              <p:cond delay="113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500"/>
                                        <p:tgtEl>
                                          <p:spTgt spid="6"/>
                                        </p:tgtEl>
                                      </p:cBhvr>
                                    </p:animEffect>
                                  </p:childTnLst>
                                </p:cTn>
                              </p:par>
                            </p:childTnLst>
                          </p:cTn>
                        </p:par>
                        <p:par>
                          <p:cTn id="36" fill="hold">
                            <p:stCondLst>
                              <p:cond delay="13800"/>
                            </p:stCondLst>
                            <p:childTnLst>
                              <p:par>
                                <p:cTn id="37" presetID="22" presetClass="exit" presetSubtype="8" fill="hold" grpId="1" nodeType="afterEffect">
                                  <p:stCondLst>
                                    <p:cond delay="0"/>
                                  </p:stCondLst>
                                  <p:childTnLst>
                                    <p:animEffect transition="out" filter="wipe(left)">
                                      <p:cBhvr>
                                        <p:cTn id="38" dur="2250"/>
                                        <p:tgtEl>
                                          <p:spTgt spid="6"/>
                                        </p:tgtEl>
                                      </p:cBhvr>
                                    </p:animEffect>
                                    <p:set>
                                      <p:cBhvr>
                                        <p:cTn id="39" dur="1" fill="hold">
                                          <p:stCondLst>
                                            <p:cond delay="2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2" grpId="0"/>
      <p:bldP spid="3" grpId="0"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trzałka w lewo 25"/>
          <p:cNvSpPr/>
          <p:nvPr/>
        </p:nvSpPr>
        <p:spPr>
          <a:xfrm rot="5400000">
            <a:off x="3960730" y="2707790"/>
            <a:ext cx="556999" cy="7419865"/>
          </a:xfrm>
          <a:prstGeom prst="left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5" name="Strzałka w lewo 24"/>
          <p:cNvSpPr/>
          <p:nvPr/>
        </p:nvSpPr>
        <p:spPr>
          <a:xfrm rot="5400000">
            <a:off x="3928184" y="1918703"/>
            <a:ext cx="622096" cy="7419865"/>
          </a:xfrm>
          <a:prstGeom prst="leftArrow">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4" name="Elipsa 3"/>
          <p:cNvSpPr/>
          <p:nvPr/>
        </p:nvSpPr>
        <p:spPr>
          <a:xfrm>
            <a:off x="1157964" y="713977"/>
            <a:ext cx="2736168" cy="1236476"/>
          </a:xfrm>
          <a:prstGeom prst="ellipse">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2000" b="1" dirty="0" err="1">
                <a:effectLst>
                  <a:outerShdw blurRad="38100" dist="38100" dir="2700000" algn="tl">
                    <a:srgbClr val="000000">
                      <a:alpha val="43137"/>
                    </a:srgbClr>
                  </a:outerShdw>
                </a:effectLst>
              </a:rPr>
              <a:t>Universität</a:t>
            </a:r>
            <a:endParaRPr lang="pl-PL" sz="2000" b="1" dirty="0">
              <a:effectLst>
                <a:outerShdw blurRad="38100" dist="38100" dir="2700000" algn="tl">
                  <a:srgbClr val="000000">
                    <a:alpha val="43137"/>
                  </a:srgbClr>
                </a:outerShdw>
              </a:effectLst>
            </a:endParaRPr>
          </a:p>
          <a:p>
            <a:pPr algn="ctr"/>
            <a:r>
              <a:rPr lang="pl-PL" sz="2000" b="1" dirty="0" err="1">
                <a:effectLst>
                  <a:outerShdw blurRad="38100" dist="38100" dir="2700000" algn="tl">
                    <a:srgbClr val="000000">
                      <a:alpha val="43137"/>
                    </a:srgbClr>
                  </a:outerShdw>
                </a:effectLst>
              </a:rPr>
              <a:t>Hochschule</a:t>
            </a:r>
            <a:endParaRPr lang="pl-PL" sz="2000" b="1" dirty="0">
              <a:effectLst>
                <a:outerShdw blurRad="38100" dist="38100" dir="2700000" algn="tl">
                  <a:srgbClr val="000000">
                    <a:alpha val="43137"/>
                  </a:srgbClr>
                </a:outerShdw>
              </a:effectLst>
            </a:endParaRPr>
          </a:p>
          <a:p>
            <a:pPr algn="ctr"/>
            <a:r>
              <a:rPr lang="pl-PL" sz="2000" b="1" dirty="0" err="1">
                <a:effectLst>
                  <a:outerShdw blurRad="38100" dist="38100" dir="2700000" algn="tl">
                    <a:srgbClr val="000000">
                      <a:alpha val="43137"/>
                    </a:srgbClr>
                  </a:outerShdw>
                </a:effectLst>
              </a:rPr>
              <a:t>Fachhochschule</a:t>
            </a:r>
            <a:endParaRPr lang="pl-PL" sz="2000" b="1" dirty="0">
              <a:effectLst>
                <a:outerShdw blurRad="38100" dist="38100" dir="2700000" algn="tl">
                  <a:srgbClr val="000000">
                    <a:alpha val="43137"/>
                  </a:srgbClr>
                </a:outerShdw>
              </a:effectLst>
            </a:endParaRPr>
          </a:p>
        </p:txBody>
      </p:sp>
      <p:sp>
        <p:nvSpPr>
          <p:cNvPr id="24" name="Strzałka w górę 23"/>
          <p:cNvSpPr/>
          <p:nvPr/>
        </p:nvSpPr>
        <p:spPr>
          <a:xfrm>
            <a:off x="2392405" y="2006725"/>
            <a:ext cx="267286" cy="669181"/>
          </a:xfrm>
          <a:prstGeom prst="upArrow">
            <a:avLst/>
          </a:prstGeom>
          <a:gradFill>
            <a:gsLst>
              <a:gs pos="0">
                <a:srgbClr val="0070C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3" name="Strzałka w górę 22"/>
          <p:cNvSpPr/>
          <p:nvPr/>
        </p:nvSpPr>
        <p:spPr>
          <a:xfrm>
            <a:off x="5862959" y="3495210"/>
            <a:ext cx="269904" cy="840382"/>
          </a:xfrm>
          <a:prstGeom prst="upArrow">
            <a:avLst/>
          </a:prstGeom>
          <a:gradFill>
            <a:gsLst>
              <a:gs pos="0">
                <a:srgbClr val="C0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2" name="Strzałka w górę 21"/>
          <p:cNvSpPr/>
          <p:nvPr/>
        </p:nvSpPr>
        <p:spPr>
          <a:xfrm>
            <a:off x="4506975" y="3497906"/>
            <a:ext cx="269904" cy="840382"/>
          </a:xfrm>
          <a:prstGeom prst="upArrow">
            <a:avLst/>
          </a:prstGeom>
          <a:gradFill>
            <a:gsLst>
              <a:gs pos="0">
                <a:srgbClr val="FFC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1" name="Strzałka w górę 20"/>
          <p:cNvSpPr/>
          <p:nvPr/>
        </p:nvSpPr>
        <p:spPr>
          <a:xfrm>
            <a:off x="3116891" y="3497907"/>
            <a:ext cx="267286" cy="837685"/>
          </a:xfrm>
          <a:prstGeom prst="upArrow">
            <a:avLst/>
          </a:prstGeom>
          <a:gradFill>
            <a:gsLst>
              <a:gs pos="0">
                <a:srgbClr val="FFC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0" name="Strzałka w górę 19"/>
          <p:cNvSpPr/>
          <p:nvPr/>
        </p:nvSpPr>
        <p:spPr>
          <a:xfrm>
            <a:off x="1642091" y="3497908"/>
            <a:ext cx="267286" cy="669181"/>
          </a:xfrm>
          <a:prstGeom prst="upArrow">
            <a:avLst/>
          </a:prstGeom>
          <a:gradFill>
            <a:gsLst>
              <a:gs pos="0">
                <a:srgbClr val="FFC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11" name="Tytuł 10"/>
          <p:cNvSpPr>
            <a:spLocks noGrp="1"/>
          </p:cNvSpPr>
          <p:nvPr>
            <p:ph type="title"/>
          </p:nvPr>
        </p:nvSpPr>
        <p:spPr>
          <a:xfrm>
            <a:off x="0" y="94321"/>
            <a:ext cx="12196692" cy="512577"/>
          </a:xfrm>
          <a:solidFill>
            <a:srgbClr val="7030A0"/>
          </a:solidFill>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pl-PL" sz="3700" b="1" dirty="0" smtClean="0"/>
              <a:t>Das </a:t>
            </a:r>
            <a:r>
              <a:rPr lang="pl-PL" sz="3700" b="1" dirty="0" err="1" smtClean="0"/>
              <a:t>polnische</a:t>
            </a:r>
            <a:r>
              <a:rPr lang="pl-PL" sz="3700" b="1" dirty="0" smtClean="0"/>
              <a:t> </a:t>
            </a:r>
            <a:r>
              <a:rPr lang="pl-PL" sz="3700" b="1" dirty="0" err="1" smtClean="0"/>
              <a:t>Bildungssystem</a:t>
            </a:r>
            <a:r>
              <a:rPr lang="pl-PL" sz="3700" b="1" dirty="0" smtClean="0"/>
              <a:t> </a:t>
            </a:r>
            <a:endParaRPr lang="pl-PL" sz="3700" b="1" dirty="0"/>
          </a:p>
        </p:txBody>
      </p:sp>
      <p:sp>
        <p:nvSpPr>
          <p:cNvPr id="3" name="Strzałka w lewo 2"/>
          <p:cNvSpPr/>
          <p:nvPr/>
        </p:nvSpPr>
        <p:spPr>
          <a:xfrm>
            <a:off x="7666894" y="3052688"/>
            <a:ext cx="1392702" cy="164592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6" name="Elipsa 5"/>
          <p:cNvSpPr/>
          <p:nvPr/>
        </p:nvSpPr>
        <p:spPr>
          <a:xfrm>
            <a:off x="290147" y="4022319"/>
            <a:ext cx="2109274" cy="1094434"/>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Lyzeum</a:t>
            </a:r>
            <a:endParaRPr lang="pl-PL" b="1" dirty="0" smtClean="0">
              <a:effectLst>
                <a:outerShdw blurRad="38100" dist="38100" dir="2700000" algn="tl">
                  <a:srgbClr val="000000">
                    <a:alpha val="43137"/>
                  </a:srgbClr>
                </a:outerShdw>
              </a:effectLst>
            </a:endParaRPr>
          </a:p>
          <a:p>
            <a:pPr algn="ctr"/>
            <a:r>
              <a:rPr lang="pl-PL" b="1" dirty="0" smtClean="0">
                <a:effectLst>
                  <a:outerShdw blurRad="38100" dist="38100" dir="2700000" algn="tl">
                    <a:srgbClr val="000000">
                      <a:alpha val="43137"/>
                    </a:srgbClr>
                  </a:outerShdw>
                </a:effectLst>
              </a:rPr>
              <a:t>(3 </a:t>
            </a:r>
            <a:r>
              <a:rPr lang="pl-PL" b="1" dirty="0" err="1" smtClean="0">
                <a:effectLst>
                  <a:outerShdw blurRad="38100" dist="38100" dir="2700000" algn="tl">
                    <a:srgbClr val="000000">
                      <a:alpha val="43137"/>
                    </a:srgbClr>
                  </a:outerShdw>
                </a:effectLst>
              </a:rPr>
              <a:t>Jahre</a:t>
            </a:r>
            <a:r>
              <a:rPr lang="pl-PL" b="1" dirty="0" smtClean="0">
                <a:effectLst>
                  <a:outerShdw blurRad="38100" dist="38100" dir="2700000" algn="tl">
                    <a:srgbClr val="000000">
                      <a:alpha val="43137"/>
                    </a:srgbClr>
                  </a:outerShdw>
                </a:effectLst>
              </a:rPr>
              <a:t>)</a:t>
            </a:r>
            <a:endParaRPr lang="pl-PL" b="1" dirty="0">
              <a:effectLst>
                <a:outerShdw blurRad="38100" dist="38100" dir="2700000" algn="tl">
                  <a:srgbClr val="000000">
                    <a:alpha val="43137"/>
                  </a:srgbClr>
                </a:outerShdw>
              </a:effectLst>
            </a:endParaRPr>
          </a:p>
        </p:txBody>
      </p:sp>
      <p:sp>
        <p:nvSpPr>
          <p:cNvPr id="12" name="Prostokąt zaokrąglony 11"/>
          <p:cNvSpPr/>
          <p:nvPr/>
        </p:nvSpPr>
        <p:spPr>
          <a:xfrm>
            <a:off x="15827" y="5534897"/>
            <a:ext cx="8678009" cy="583809"/>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a:effectLst>
                  <a:outerShdw blurRad="38100" dist="38100" dir="2700000" algn="tl">
                    <a:srgbClr val="000000">
                      <a:alpha val="43137"/>
                    </a:srgbClr>
                  </a:outerShdw>
                </a:effectLst>
              </a:rPr>
              <a:t>Gymnasium</a:t>
            </a:r>
            <a:endParaRPr lang="pl-PL" b="1" dirty="0">
              <a:effectLst>
                <a:outerShdw blurRad="38100" dist="38100" dir="2700000" algn="tl">
                  <a:srgbClr val="000000">
                    <a:alpha val="43137"/>
                  </a:srgbClr>
                </a:outerShdw>
              </a:effectLst>
            </a:endParaRPr>
          </a:p>
          <a:p>
            <a:pPr algn="ctr"/>
            <a:r>
              <a:rPr lang="pl-PL" b="1" dirty="0">
                <a:effectLst>
                  <a:outerShdw blurRad="38100" dist="38100" dir="2700000" algn="tl">
                    <a:srgbClr val="000000">
                      <a:alpha val="43137"/>
                    </a:srgbClr>
                  </a:outerShdw>
                </a:effectLst>
              </a:rPr>
              <a:t>(3 </a:t>
            </a:r>
            <a:r>
              <a:rPr lang="pl-PL" b="1" dirty="0" err="1">
                <a:effectLst>
                  <a:outerShdw blurRad="38100" dist="38100" dir="2700000" algn="tl">
                    <a:srgbClr val="000000">
                      <a:alpha val="43137"/>
                    </a:srgbClr>
                  </a:outerShdw>
                </a:effectLst>
              </a:rPr>
              <a:t>Jahre</a:t>
            </a:r>
            <a:r>
              <a:rPr lang="pl-PL" b="1" dirty="0">
                <a:effectLst>
                  <a:outerShdw blurRad="38100" dist="38100" dir="2700000" algn="tl">
                    <a:srgbClr val="000000">
                      <a:alpha val="43137"/>
                    </a:srgbClr>
                  </a:outerShdw>
                </a:effectLst>
              </a:rPr>
              <a:t>)</a:t>
            </a:r>
          </a:p>
        </p:txBody>
      </p:sp>
      <p:sp>
        <p:nvSpPr>
          <p:cNvPr id="15" name="Elipsa 14"/>
          <p:cNvSpPr/>
          <p:nvPr/>
        </p:nvSpPr>
        <p:spPr>
          <a:xfrm>
            <a:off x="2875305" y="4022319"/>
            <a:ext cx="2109274" cy="1094434"/>
          </a:xfrm>
          <a:prstGeom prst="ellipse">
            <a:avLst/>
          </a:prstGeom>
          <a:gradFill>
            <a:gsLst>
              <a:gs pos="16000">
                <a:srgbClr val="C00000"/>
              </a:gs>
              <a:gs pos="52000">
                <a:schemeClr val="accent2">
                  <a:shade val="93000"/>
                  <a:satMod val="130000"/>
                </a:schemeClr>
              </a:gs>
              <a:gs pos="100000">
                <a:srgbClr val="FFC00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smtClean="0">
                <a:effectLst>
                  <a:outerShdw blurRad="38100" dist="38100" dir="2700000" algn="tl">
                    <a:srgbClr val="000000">
                      <a:alpha val="43137"/>
                    </a:srgbClr>
                  </a:outerShdw>
                </a:effectLst>
              </a:rPr>
              <a:t>Technikum</a:t>
            </a:r>
          </a:p>
          <a:p>
            <a:pPr algn="ctr"/>
            <a:r>
              <a:rPr lang="pl-PL" b="1" dirty="0" smtClean="0">
                <a:effectLst>
                  <a:outerShdw blurRad="38100" dist="38100" dir="2700000" algn="tl">
                    <a:srgbClr val="000000">
                      <a:alpha val="43137"/>
                    </a:srgbClr>
                  </a:outerShdw>
                </a:effectLst>
              </a:rPr>
              <a:t>(4 </a:t>
            </a:r>
            <a:r>
              <a:rPr lang="pl-PL" b="1" dirty="0" err="1" smtClean="0">
                <a:effectLst>
                  <a:outerShdw blurRad="38100" dist="38100" dir="2700000" algn="tl">
                    <a:srgbClr val="000000">
                      <a:alpha val="43137"/>
                    </a:srgbClr>
                  </a:outerShdw>
                </a:effectLst>
              </a:rPr>
              <a:t>Jahre</a:t>
            </a:r>
            <a:r>
              <a:rPr lang="pl-PL" b="1" dirty="0" smtClean="0">
                <a:effectLst>
                  <a:outerShdw blurRad="38100" dist="38100" dir="2700000" algn="tl">
                    <a:srgbClr val="000000">
                      <a:alpha val="43137"/>
                    </a:srgbClr>
                  </a:outerShdw>
                </a:effectLst>
              </a:rPr>
              <a:t>)</a:t>
            </a:r>
            <a:endParaRPr lang="pl-PL" b="1" dirty="0">
              <a:effectLst>
                <a:outerShdw blurRad="38100" dist="38100" dir="2700000" algn="tl">
                  <a:srgbClr val="000000">
                    <a:alpha val="43137"/>
                  </a:srgbClr>
                </a:outerShdw>
              </a:effectLst>
            </a:endParaRPr>
          </a:p>
        </p:txBody>
      </p:sp>
      <p:sp>
        <p:nvSpPr>
          <p:cNvPr id="16" name="Elipsa 15"/>
          <p:cNvSpPr/>
          <p:nvPr/>
        </p:nvSpPr>
        <p:spPr>
          <a:xfrm>
            <a:off x="5240348" y="4022319"/>
            <a:ext cx="2356206" cy="1094434"/>
          </a:xfrm>
          <a:prstGeom prst="ellipse">
            <a:avLst/>
          </a:prstGeom>
          <a:gradFill>
            <a:gsLst>
              <a:gs pos="0">
                <a:srgbClr val="C00000"/>
              </a:gs>
              <a:gs pos="80000">
                <a:srgbClr val="C00000"/>
              </a:gs>
              <a:gs pos="100000">
                <a:srgbClr val="C0000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Berufsschule</a:t>
            </a:r>
            <a:endParaRPr lang="pl-PL" b="1" dirty="0" smtClean="0">
              <a:effectLst>
                <a:outerShdw blurRad="38100" dist="38100" dir="2700000" algn="tl">
                  <a:srgbClr val="000000">
                    <a:alpha val="43137"/>
                  </a:srgbClr>
                </a:outerShdw>
              </a:effectLst>
            </a:endParaRPr>
          </a:p>
          <a:p>
            <a:pPr algn="ctr"/>
            <a:r>
              <a:rPr lang="pl-PL" b="1" dirty="0" smtClean="0">
                <a:effectLst>
                  <a:outerShdw blurRad="38100" dist="38100" dir="2700000" algn="tl">
                    <a:srgbClr val="000000">
                      <a:alpha val="43137"/>
                    </a:srgbClr>
                  </a:outerShdw>
                </a:effectLst>
              </a:rPr>
              <a:t>(2 </a:t>
            </a:r>
            <a:r>
              <a:rPr lang="pl-PL" b="1" dirty="0" err="1" smtClean="0">
                <a:effectLst>
                  <a:outerShdw blurRad="38100" dist="38100" dir="2700000" algn="tl">
                    <a:srgbClr val="000000">
                      <a:alpha val="43137"/>
                    </a:srgbClr>
                  </a:outerShdw>
                </a:effectLst>
              </a:rPr>
              <a:t>oder</a:t>
            </a:r>
            <a:r>
              <a:rPr lang="pl-PL" b="1" dirty="0" smtClean="0">
                <a:effectLst>
                  <a:outerShdw blurRad="38100" dist="38100" dir="2700000" algn="tl">
                    <a:srgbClr val="000000">
                      <a:alpha val="43137"/>
                    </a:srgbClr>
                  </a:outerShdw>
                </a:effectLst>
              </a:rPr>
              <a:t> 3 </a:t>
            </a:r>
            <a:r>
              <a:rPr lang="pl-PL" b="1" dirty="0" err="1" smtClean="0">
                <a:effectLst>
                  <a:outerShdw blurRad="38100" dist="38100" dir="2700000" algn="tl">
                    <a:srgbClr val="000000">
                      <a:alpha val="43137"/>
                    </a:srgbClr>
                  </a:outerShdw>
                </a:effectLst>
              </a:rPr>
              <a:t>Jahre</a:t>
            </a:r>
            <a:r>
              <a:rPr lang="pl-PL" b="1" dirty="0" smtClean="0">
                <a:effectLst>
                  <a:outerShdw blurRad="38100" dist="38100" dir="2700000" algn="tl">
                    <a:srgbClr val="000000">
                      <a:alpha val="43137"/>
                    </a:srgbClr>
                  </a:outerShdw>
                </a:effectLst>
              </a:rPr>
              <a:t>)</a:t>
            </a:r>
            <a:endParaRPr lang="pl-PL" b="1" dirty="0">
              <a:effectLst>
                <a:outerShdw blurRad="38100" dist="38100" dir="2700000" algn="tl">
                  <a:srgbClr val="000000">
                    <a:alpha val="43137"/>
                  </a:srgbClr>
                </a:outerShdw>
              </a:effectLst>
            </a:endParaRPr>
          </a:p>
        </p:txBody>
      </p:sp>
      <p:sp>
        <p:nvSpPr>
          <p:cNvPr id="18" name="Elipsa 17"/>
          <p:cNvSpPr/>
          <p:nvPr/>
        </p:nvSpPr>
        <p:spPr>
          <a:xfrm>
            <a:off x="4045358" y="2407565"/>
            <a:ext cx="2647329" cy="1094434"/>
          </a:xfrm>
          <a:prstGeom prst="ellipse">
            <a:avLst/>
          </a:prstGeom>
          <a:gradFill>
            <a:gsLst>
              <a:gs pos="0">
                <a:srgbClr val="C00000"/>
              </a:gs>
              <a:gs pos="94000">
                <a:srgbClr val="0070C0"/>
              </a:gs>
            </a:gsLst>
            <a:lin ang="162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Abschlussprüfung</a:t>
            </a:r>
            <a:endParaRPr lang="pl-PL" b="1" dirty="0" smtClean="0">
              <a:effectLst>
                <a:outerShdw blurRad="38100" dist="38100" dir="2700000" algn="tl">
                  <a:srgbClr val="000000">
                    <a:alpha val="43137"/>
                  </a:srgbClr>
                </a:outerShdw>
              </a:effectLst>
            </a:endParaRPr>
          </a:p>
        </p:txBody>
      </p:sp>
      <p:sp>
        <p:nvSpPr>
          <p:cNvPr id="19" name="Elipsa 18"/>
          <p:cNvSpPr/>
          <p:nvPr/>
        </p:nvSpPr>
        <p:spPr>
          <a:xfrm>
            <a:off x="1202384" y="2407565"/>
            <a:ext cx="2647329" cy="1094434"/>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smtClean="0">
                <a:effectLst>
                  <a:outerShdw blurRad="38100" dist="38100" dir="2700000" algn="tl">
                    <a:srgbClr val="000000">
                      <a:alpha val="43137"/>
                    </a:srgbClr>
                  </a:outerShdw>
                </a:effectLst>
              </a:rPr>
              <a:t>Abitur</a:t>
            </a:r>
            <a:endParaRPr lang="pl-PL" b="1" dirty="0" smtClean="0">
              <a:effectLst>
                <a:outerShdw blurRad="38100" dist="38100" dir="2700000" algn="tl">
                  <a:srgbClr val="000000">
                    <a:alpha val="43137"/>
                  </a:srgbClr>
                </a:outerShdw>
              </a:effectLst>
            </a:endParaRPr>
          </a:p>
        </p:txBody>
      </p:sp>
      <p:sp>
        <p:nvSpPr>
          <p:cNvPr id="2" name="Prostokąt zaokrąglony 1"/>
          <p:cNvSpPr/>
          <p:nvPr/>
        </p:nvSpPr>
        <p:spPr>
          <a:xfrm>
            <a:off x="8846379" y="1130969"/>
            <a:ext cx="3335799" cy="53261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de-DE" b="1" dirty="0">
                <a:effectLst>
                  <a:outerShdw blurRad="38100" dist="38100" dir="2700000" algn="tl">
                    <a:srgbClr val="000000">
                      <a:alpha val="43137"/>
                    </a:srgbClr>
                  </a:outerShdw>
                </a:effectLst>
              </a:rPr>
              <a:t>Vor der Grundschule können die Kinder (3-5 Jahre alt) den Kindergarten besuchen</a:t>
            </a:r>
            <a:r>
              <a:rPr lang="de-DE" b="1" dirty="0" smtClean="0">
                <a:effectLst>
                  <a:outerShdw blurRad="38100" dist="38100" dir="2700000" algn="tl">
                    <a:srgbClr val="000000">
                      <a:alpha val="43137"/>
                    </a:srgbClr>
                  </a:outerShdw>
                </a:effectLst>
              </a:rPr>
              <a:t>.</a:t>
            </a:r>
            <a:endParaRPr lang="pl-PL" b="1" dirty="0" smtClean="0">
              <a:effectLst>
                <a:outerShdw blurRad="38100" dist="38100" dir="2700000" algn="tl">
                  <a:srgbClr val="000000">
                    <a:alpha val="43137"/>
                  </a:srgbClr>
                </a:outerShdw>
              </a:effectLst>
            </a:endParaRPr>
          </a:p>
          <a:p>
            <a:endParaRPr lang="pl-PL"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b="1" dirty="0">
                <a:effectLst>
                  <a:outerShdw blurRad="38100" dist="38100" dir="2700000" algn="tl">
                    <a:srgbClr val="000000">
                      <a:alpha val="43137"/>
                    </a:srgbClr>
                  </a:outerShdw>
                </a:effectLst>
              </a:rPr>
              <a:t>Das letzte Jahr im Kindergarten ist obligatorisch, man nennt es Vorschuljahr</a:t>
            </a:r>
            <a:r>
              <a:rPr lang="de-DE" b="1" dirty="0" smtClean="0">
                <a:effectLst>
                  <a:outerShdw blurRad="38100" dist="38100" dir="2700000" algn="tl">
                    <a:srgbClr val="000000">
                      <a:alpha val="43137"/>
                    </a:srgbClr>
                  </a:outerShdw>
                </a:effectLst>
              </a:rPr>
              <a:t>.</a:t>
            </a:r>
            <a:endParaRPr lang="pl-PL" b="1" dirty="0" smtClean="0">
              <a:effectLst>
                <a:outerShdw blurRad="38100" dist="38100" dir="2700000" algn="tl">
                  <a:srgbClr val="000000">
                    <a:alpha val="43137"/>
                  </a:srgbClr>
                </a:outerShdw>
              </a:effectLst>
            </a:endParaRPr>
          </a:p>
          <a:p>
            <a:endParaRPr lang="pl-PL"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b="1" dirty="0">
                <a:effectLst>
                  <a:outerShdw blurRad="38100" dist="38100" dir="2700000" algn="tl">
                    <a:srgbClr val="000000">
                      <a:alpha val="43137"/>
                    </a:srgbClr>
                  </a:outerShdw>
                </a:effectLst>
              </a:rPr>
              <a:t>Am Ende der Grundschule und des Gymnasiums schreiben die Schüler einen Abschlusstest.</a:t>
            </a:r>
            <a:endParaRPr lang="pl-PL" b="1" dirty="0">
              <a:effectLst>
                <a:outerShdw blurRad="38100" dist="38100" dir="2700000" algn="tl">
                  <a:srgbClr val="000000">
                    <a:alpha val="43137"/>
                  </a:srgbClr>
                </a:outerShdw>
              </a:effectLst>
            </a:endParaRPr>
          </a:p>
        </p:txBody>
      </p:sp>
      <p:sp>
        <p:nvSpPr>
          <p:cNvPr id="5" name="Prostokąt zaokrąglony 4"/>
          <p:cNvSpPr/>
          <p:nvPr/>
        </p:nvSpPr>
        <p:spPr>
          <a:xfrm>
            <a:off x="0" y="6274191"/>
            <a:ext cx="8678009" cy="583809"/>
          </a:xfrm>
          <a:prstGeom prst="round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b="1" dirty="0" err="1">
                <a:effectLst>
                  <a:outerShdw blurRad="38100" dist="38100" dir="2700000" algn="tl">
                    <a:srgbClr val="000000">
                      <a:alpha val="43137"/>
                    </a:srgbClr>
                  </a:outerShdw>
                </a:effectLst>
              </a:rPr>
              <a:t>Grundschule</a:t>
            </a:r>
            <a:endParaRPr lang="pl-PL" b="1" dirty="0">
              <a:effectLst>
                <a:outerShdw blurRad="38100" dist="38100" dir="2700000" algn="tl">
                  <a:srgbClr val="000000">
                    <a:alpha val="43137"/>
                  </a:srgbClr>
                </a:outerShdw>
              </a:effectLst>
            </a:endParaRPr>
          </a:p>
          <a:p>
            <a:pPr algn="ctr"/>
            <a:r>
              <a:rPr lang="pl-PL" b="1" dirty="0">
                <a:effectLst>
                  <a:outerShdw blurRad="38100" dist="38100" dir="2700000" algn="tl">
                    <a:srgbClr val="000000">
                      <a:alpha val="43137"/>
                    </a:srgbClr>
                  </a:outerShdw>
                </a:effectLst>
              </a:rPr>
              <a:t>(6 </a:t>
            </a:r>
            <a:r>
              <a:rPr lang="pl-PL" b="1" dirty="0" err="1">
                <a:effectLst>
                  <a:outerShdw blurRad="38100" dist="38100" dir="2700000" algn="tl">
                    <a:srgbClr val="000000">
                      <a:alpha val="43137"/>
                    </a:srgbClr>
                  </a:outerShdw>
                </a:effectLst>
              </a:rPr>
              <a:t>Jahre</a:t>
            </a:r>
            <a:r>
              <a:rPr lang="pl-PL"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39199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125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125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childTnLst>
                                </p:cTn>
                              </p:par>
                            </p:childTnLst>
                          </p:cTn>
                        </p:par>
                        <p:par>
                          <p:cTn id="36" fill="hold">
                            <p:stCondLst>
                              <p:cond delay="25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250" fill="hold"/>
                                        <p:tgtEl>
                                          <p:spTgt spid="15"/>
                                        </p:tgtEl>
                                        <p:attrNameLst>
                                          <p:attrName>ppt_w</p:attrName>
                                        </p:attrNameLst>
                                      </p:cBhvr>
                                      <p:tavLst>
                                        <p:tav tm="0">
                                          <p:val>
                                            <p:fltVal val="0"/>
                                          </p:val>
                                        </p:tav>
                                        <p:tav tm="100000">
                                          <p:val>
                                            <p:strVal val="#ppt_w"/>
                                          </p:val>
                                        </p:tav>
                                      </p:tavLst>
                                    </p:anim>
                                    <p:anim calcmode="lin" valueType="num">
                                      <p:cBhvr>
                                        <p:cTn id="40" dur="250" fill="hold"/>
                                        <p:tgtEl>
                                          <p:spTgt spid="15"/>
                                        </p:tgtEl>
                                        <p:attrNameLst>
                                          <p:attrName>ppt_h</p:attrName>
                                        </p:attrNameLst>
                                      </p:cBhvr>
                                      <p:tavLst>
                                        <p:tav tm="0">
                                          <p:val>
                                            <p:fltVal val="0"/>
                                          </p:val>
                                        </p:tav>
                                        <p:tav tm="100000">
                                          <p:val>
                                            <p:strVal val="#ppt_h"/>
                                          </p:val>
                                        </p:tav>
                                      </p:tavLst>
                                    </p:anim>
                                    <p:animEffect transition="in" filter="fade">
                                      <p:cBhvr>
                                        <p:cTn id="41" dur="250"/>
                                        <p:tgtEl>
                                          <p:spTgt spid="15"/>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50" fill="hold"/>
                                        <p:tgtEl>
                                          <p:spTgt spid="16"/>
                                        </p:tgtEl>
                                        <p:attrNameLst>
                                          <p:attrName>ppt_w</p:attrName>
                                        </p:attrNameLst>
                                      </p:cBhvr>
                                      <p:tavLst>
                                        <p:tav tm="0">
                                          <p:val>
                                            <p:fltVal val="0"/>
                                          </p:val>
                                        </p:tav>
                                        <p:tav tm="100000">
                                          <p:val>
                                            <p:strVal val="#ppt_w"/>
                                          </p:val>
                                        </p:tav>
                                      </p:tavLst>
                                    </p:anim>
                                    <p:anim calcmode="lin" valueType="num">
                                      <p:cBhvr>
                                        <p:cTn id="46" dur="250" fill="hold"/>
                                        <p:tgtEl>
                                          <p:spTgt spid="16"/>
                                        </p:tgtEl>
                                        <p:attrNameLst>
                                          <p:attrName>ppt_h</p:attrName>
                                        </p:attrNameLst>
                                      </p:cBhvr>
                                      <p:tavLst>
                                        <p:tav tm="0">
                                          <p:val>
                                            <p:fltVal val="0"/>
                                          </p:val>
                                        </p:tav>
                                        <p:tav tm="100000">
                                          <p:val>
                                            <p:strVal val="#ppt_h"/>
                                          </p:val>
                                        </p:tav>
                                      </p:tavLst>
                                    </p:anim>
                                    <p:animEffect transition="in" filter="fade">
                                      <p:cBhvr>
                                        <p:cTn id="47" dur="2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250"/>
                                        <p:tgtEl>
                                          <p:spTgt spid="21"/>
                                        </p:tgtEl>
                                      </p:cBhvr>
                                    </p:animEffect>
                                    <p:anim calcmode="lin" valueType="num">
                                      <p:cBhvr>
                                        <p:cTn id="67" dur="1250" fill="hold"/>
                                        <p:tgtEl>
                                          <p:spTgt spid="21"/>
                                        </p:tgtEl>
                                        <p:attrNameLst>
                                          <p:attrName>ppt_x</p:attrName>
                                        </p:attrNameLst>
                                      </p:cBhvr>
                                      <p:tavLst>
                                        <p:tav tm="0">
                                          <p:val>
                                            <p:strVal val="#ppt_x"/>
                                          </p:val>
                                        </p:tav>
                                        <p:tav tm="100000">
                                          <p:val>
                                            <p:strVal val="#ppt_x"/>
                                          </p:val>
                                        </p:tav>
                                      </p:tavLst>
                                    </p:anim>
                                    <p:anim calcmode="lin" valueType="num">
                                      <p:cBhvr>
                                        <p:cTn id="68" dur="1250" fill="hold"/>
                                        <p:tgtEl>
                                          <p:spTgt spid="21"/>
                                        </p:tgtEl>
                                        <p:attrNameLst>
                                          <p:attrName>ppt_y</p:attrName>
                                        </p:attrNameLst>
                                      </p:cBhvr>
                                      <p:tavLst>
                                        <p:tav tm="0">
                                          <p:val>
                                            <p:strVal val="#ppt_y+.1"/>
                                          </p:val>
                                        </p:tav>
                                        <p:tav tm="100000">
                                          <p:val>
                                            <p:strVal val="#ppt_y"/>
                                          </p:val>
                                        </p:tav>
                                      </p:tavLst>
                                    </p:anim>
                                  </p:childTnLst>
                                </p:cTn>
                              </p:par>
                            </p:childTnLst>
                          </p:cTn>
                        </p:par>
                        <p:par>
                          <p:cTn id="69" fill="hold">
                            <p:stCondLst>
                              <p:cond delay="1750"/>
                            </p:stCondLst>
                            <p:childTnLst>
                              <p:par>
                                <p:cTn id="70" presetID="42"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500"/>
                                        <p:tgtEl>
                                          <p:spTgt spid="22"/>
                                        </p:tgtEl>
                                      </p:cBhvr>
                                    </p:animEffect>
                                    <p:anim calcmode="lin" valueType="num">
                                      <p:cBhvr>
                                        <p:cTn id="73" dur="1500" fill="hold"/>
                                        <p:tgtEl>
                                          <p:spTgt spid="22"/>
                                        </p:tgtEl>
                                        <p:attrNameLst>
                                          <p:attrName>ppt_x</p:attrName>
                                        </p:attrNameLst>
                                      </p:cBhvr>
                                      <p:tavLst>
                                        <p:tav tm="0">
                                          <p:val>
                                            <p:strVal val="#ppt_x"/>
                                          </p:val>
                                        </p:tav>
                                        <p:tav tm="100000">
                                          <p:val>
                                            <p:strVal val="#ppt_x"/>
                                          </p:val>
                                        </p:tav>
                                      </p:tavLst>
                                    </p:anim>
                                    <p:anim calcmode="lin" valueType="num">
                                      <p:cBhvr>
                                        <p:cTn id="74" dur="15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750"/>
                                        <p:tgtEl>
                                          <p:spTgt spid="23"/>
                                        </p:tgtEl>
                                      </p:cBhvr>
                                    </p:animEffect>
                                    <p:anim calcmode="lin" valueType="num">
                                      <p:cBhvr>
                                        <p:cTn id="78" dur="1750" fill="hold"/>
                                        <p:tgtEl>
                                          <p:spTgt spid="23"/>
                                        </p:tgtEl>
                                        <p:attrNameLst>
                                          <p:attrName>ppt_x</p:attrName>
                                        </p:attrNameLst>
                                      </p:cBhvr>
                                      <p:tavLst>
                                        <p:tav tm="0">
                                          <p:val>
                                            <p:strVal val="#ppt_x"/>
                                          </p:val>
                                        </p:tav>
                                        <p:tav tm="100000">
                                          <p:val>
                                            <p:strVal val="#ppt_x"/>
                                          </p:val>
                                        </p:tav>
                                      </p:tavLst>
                                    </p:anim>
                                    <p:anim calcmode="lin" valueType="num">
                                      <p:cBhvr>
                                        <p:cTn id="79" dur="1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0-#ppt_h/2"/>
                                          </p:val>
                                        </p:tav>
                                        <p:tav tm="100000">
                                          <p:val>
                                            <p:strVal val="#ppt_y"/>
                                          </p:val>
                                        </p:tav>
                                      </p:tavLst>
                                    </p:anim>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22" presetClass="entr" presetSubtype="1"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up)">
                                      <p:cBhvr>
                                        <p:cTn id="95" dur="500"/>
                                        <p:tgtEl>
                                          <p:spTgt spid="2"/>
                                        </p:tgtEl>
                                      </p:cBhvr>
                                    </p:animEffect>
                                  </p:childTnLst>
                                </p:cTn>
                              </p:par>
                            </p:childTnLst>
                          </p:cTn>
                        </p:par>
                        <p:par>
                          <p:cTn id="96" fill="hold">
                            <p:stCondLst>
                              <p:cond delay="2000"/>
                            </p:stCondLst>
                            <p:childTnLst>
                              <p:par>
                                <p:cTn id="97" presetID="2" presetClass="entr" presetSubtype="2"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additive="base">
                                        <p:cTn id="99" dur="500" fill="hold"/>
                                        <p:tgtEl>
                                          <p:spTgt spid="3"/>
                                        </p:tgtEl>
                                        <p:attrNameLst>
                                          <p:attrName>ppt_x</p:attrName>
                                        </p:attrNameLst>
                                      </p:cBhvr>
                                      <p:tavLst>
                                        <p:tav tm="0">
                                          <p:val>
                                            <p:strVal val="1+#ppt_w/2"/>
                                          </p:val>
                                        </p:tav>
                                        <p:tav tm="100000">
                                          <p:val>
                                            <p:strVal val="#ppt_x"/>
                                          </p:val>
                                        </p:tav>
                                      </p:tavLst>
                                    </p:anim>
                                    <p:anim calcmode="lin" valueType="num">
                                      <p:cBhvr additive="base">
                                        <p:cTn id="10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4" grpId="0" animBg="1"/>
      <p:bldP spid="24" grpId="0" animBg="1"/>
      <p:bldP spid="23" grpId="0" animBg="1"/>
      <p:bldP spid="22" grpId="0" animBg="1"/>
      <p:bldP spid="21" grpId="0" animBg="1"/>
      <p:bldP spid="20" grpId="0" animBg="1"/>
      <p:bldP spid="11" grpId="0" animBg="1"/>
      <p:bldP spid="3" grpId="0" animBg="1"/>
      <p:bldP spid="6" grpId="0" animBg="1"/>
      <p:bldP spid="12" grpId="0" animBg="1"/>
      <p:bldP spid="15" grpId="0" animBg="1"/>
      <p:bldP spid="16" grpId="0" animBg="1"/>
      <p:bldP spid="18" grpId="0" animBg="1"/>
      <p:bldP spid="19" grpId="0" animBg="1"/>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 y="36902"/>
            <a:ext cx="12192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pl-PL" sz="5400" b="1" dirty="0"/>
              <a:t>1. Der Kindergarten </a:t>
            </a:r>
            <a:endParaRPr lang="pl-PL" sz="5400" dirty="0"/>
          </a:p>
        </p:txBody>
      </p:sp>
      <p:sp>
        <p:nvSpPr>
          <p:cNvPr id="6" name="Prostokąt zaokrąglony 5"/>
          <p:cNvSpPr/>
          <p:nvPr/>
        </p:nvSpPr>
        <p:spPr>
          <a:xfrm>
            <a:off x="8252925" y="36901"/>
            <a:ext cx="3404382" cy="923331"/>
          </a:xfrm>
          <a:prstGeom prst="roundRect">
            <a:avLst>
              <a:gd name="adj" fmla="val 50000"/>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4" name="Prostokąt zaokrąglony 3"/>
          <p:cNvSpPr/>
          <p:nvPr/>
        </p:nvSpPr>
        <p:spPr>
          <a:xfrm>
            <a:off x="8229601" y="0"/>
            <a:ext cx="3404382" cy="3157965"/>
          </a:xfrm>
          <a:prstGeom prst="roundRect">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17695" y="3637382"/>
            <a:ext cx="10515600" cy="2200463"/>
          </a:xfrm>
        </p:spPr>
        <p:txBody>
          <a:bodyPr>
            <a:normAutofit fontScale="90000"/>
          </a:bodyPr>
          <a:lstStyle/>
          <a:p>
            <a:r>
              <a:rPr lang="pl-PL" b="1" dirty="0" smtClean="0"/>
              <a:t/>
            </a:r>
            <a:br>
              <a:rPr lang="pl-PL" b="1" dirty="0" smtClean="0"/>
            </a:br>
            <a:r>
              <a:rPr lang="pl-PL" sz="4900" b="1" dirty="0" smtClean="0"/>
              <a:t>Das </a:t>
            </a:r>
            <a:r>
              <a:rPr lang="pl-PL" sz="4900" b="1" dirty="0" err="1" smtClean="0"/>
              <a:t>Schulsystem</a:t>
            </a:r>
            <a:r>
              <a:rPr lang="pl-PL" sz="4900" b="1" dirty="0" smtClean="0"/>
              <a:t> in Polen </a:t>
            </a:r>
            <a:r>
              <a:rPr lang="pl-PL" sz="4900" b="1" dirty="0" err="1" smtClean="0"/>
              <a:t>gilt</a:t>
            </a:r>
            <a:r>
              <a:rPr lang="pl-PL" sz="4900" b="1" dirty="0" smtClean="0"/>
              <a:t> </a:t>
            </a:r>
            <a:r>
              <a:rPr lang="pl-PL" sz="4900" b="1" dirty="0" err="1" smtClean="0"/>
              <a:t>vom</a:t>
            </a:r>
            <a:r>
              <a:rPr lang="pl-PL" sz="4900" b="1" dirty="0" smtClean="0"/>
              <a:t> 6. bis 18. </a:t>
            </a:r>
            <a:r>
              <a:rPr lang="pl-PL" sz="4900" b="1" dirty="0" err="1" smtClean="0"/>
              <a:t>Lebensjahr</a:t>
            </a:r>
            <a:r>
              <a:rPr lang="pl-PL" sz="4900" b="1" dirty="0" smtClean="0"/>
              <a:t>.</a:t>
            </a:r>
            <a:br>
              <a:rPr lang="pl-PL" sz="4900" b="1" dirty="0" smtClean="0"/>
            </a:br>
            <a:r>
              <a:rPr lang="pl-PL" sz="4900" b="1" dirty="0" err="1" smtClean="0"/>
              <a:t>Zuerst</a:t>
            </a:r>
            <a:r>
              <a:rPr lang="pl-PL" sz="4900" b="1" dirty="0" smtClean="0"/>
              <a:t> </a:t>
            </a:r>
            <a:r>
              <a:rPr lang="pl-PL" sz="4900" b="1" dirty="0" err="1" smtClean="0"/>
              <a:t>muss</a:t>
            </a:r>
            <a:r>
              <a:rPr lang="pl-PL" sz="4900" b="1" dirty="0" smtClean="0"/>
              <a:t> </a:t>
            </a:r>
            <a:r>
              <a:rPr lang="pl-PL" sz="4900" b="1" dirty="0" err="1" smtClean="0"/>
              <a:t>jedes</a:t>
            </a:r>
            <a:r>
              <a:rPr lang="pl-PL" sz="4900" b="1" dirty="0" smtClean="0"/>
              <a:t> </a:t>
            </a:r>
            <a:r>
              <a:rPr lang="pl-PL" sz="4900" b="1" dirty="0" err="1" smtClean="0"/>
              <a:t>Kind</a:t>
            </a:r>
            <a:r>
              <a:rPr lang="pl-PL" sz="4900" b="1" dirty="0" smtClean="0"/>
              <a:t> mit 6. </a:t>
            </a:r>
            <a:r>
              <a:rPr lang="pl-PL" sz="4900" b="1" dirty="0" err="1" smtClean="0"/>
              <a:t>die</a:t>
            </a:r>
            <a:r>
              <a:rPr lang="pl-PL" sz="4900" b="1" dirty="0" smtClean="0"/>
              <a:t> </a:t>
            </a:r>
            <a:r>
              <a:rPr lang="pl-PL" sz="4900" b="1" dirty="0" err="1" smtClean="0"/>
              <a:t>Vorschule</a:t>
            </a:r>
            <a:r>
              <a:rPr lang="pl-PL" sz="4900" b="1" dirty="0" smtClean="0"/>
              <a:t> </a:t>
            </a:r>
            <a:r>
              <a:rPr lang="pl-PL" sz="4900" b="1" dirty="0" err="1" smtClean="0"/>
              <a:t>besuchen</a:t>
            </a:r>
            <a:r>
              <a:rPr lang="pl-PL" sz="4900" b="1" dirty="0" smtClean="0"/>
              <a:t>.</a:t>
            </a:r>
            <a:br>
              <a:rPr lang="pl-PL" sz="4900" b="1" dirty="0" smtClean="0"/>
            </a:br>
            <a:r>
              <a:rPr lang="de-DE" sz="4900" b="1" dirty="0" smtClean="0"/>
              <a:t>Das </a:t>
            </a:r>
            <a:r>
              <a:rPr lang="de-DE" sz="4900" b="1" dirty="0"/>
              <a:t>verpflichtende Vorschuljahr (</a:t>
            </a:r>
            <a:r>
              <a:rPr lang="de-DE" sz="4900" b="1" i="1" dirty="0" err="1"/>
              <a:t>zerówka</a:t>
            </a:r>
            <a:r>
              <a:rPr lang="de-DE" sz="4900" b="1" dirty="0"/>
              <a:t>) ist für fünf Stunden für die Eltern </a:t>
            </a:r>
            <a:r>
              <a:rPr lang="de-DE" sz="4900" b="1" dirty="0" smtClean="0"/>
              <a:t>kostenlos</a:t>
            </a:r>
            <a:r>
              <a:rPr lang="pl-PL" sz="4900" b="1" dirty="0" smtClean="0"/>
              <a:t>.</a:t>
            </a:r>
            <a:endParaRPr lang="pl-PL" sz="4900" b="1"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538" y="50121"/>
            <a:ext cx="2823157" cy="3107844"/>
          </a:xfrm>
          <a:prstGeom prst="rect">
            <a:avLst/>
          </a:prstGeom>
        </p:spPr>
      </p:pic>
    </p:spTree>
    <p:extLst>
      <p:ext uri="{BB962C8B-B14F-4D97-AF65-F5344CB8AC3E}">
        <p14:creationId xmlns:p14="http://schemas.microsoft.com/office/powerpoint/2010/main" val="39239628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2"/>
                                        </p:tgtEl>
                                        <p:attrNameLst>
                                          <p:attrName>ppt_y</p:attrName>
                                        </p:attrNameLst>
                                      </p:cBhvr>
                                      <p:tavLst>
                                        <p:tav tm="0">
                                          <p:val>
                                            <p:strVal val="#ppt_y"/>
                                          </p:val>
                                        </p:tav>
                                        <p:tav tm="100000">
                                          <p:val>
                                            <p:strVal val="#ppt_y"/>
                                          </p:val>
                                        </p:tav>
                                      </p:tavLst>
                                    </p:anim>
                                    <p:anim calcmode="lin" valueType="num">
                                      <p:cBhvr>
                                        <p:cTn id="26"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a 11"/>
          <p:cNvSpPr/>
          <p:nvPr/>
        </p:nvSpPr>
        <p:spPr>
          <a:xfrm>
            <a:off x="10595429" y="4055763"/>
            <a:ext cx="788144" cy="458180"/>
          </a:xfrm>
          <a:prstGeom prst="ellipse">
            <a:avLst/>
          </a:prstGeom>
          <a:solidFill>
            <a:srgbClr val="5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609600" y="4267200"/>
            <a:ext cx="827314" cy="44994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p:cNvPicPr>
            <a:picLocks noChangeAspect="1"/>
          </p:cNvPicPr>
          <p:nvPr/>
        </p:nvPicPr>
        <p:blipFill>
          <a:blip r:embed="rId2">
            <a:extLst>
              <a:ext uri="{BEBA8EAE-BF5A-486C-A8C5-ECC9F3942E4B}">
                <a14:imgProps xmlns:a14="http://schemas.microsoft.com/office/drawing/2010/main">
                  <a14:imgLayer r:embed="rId3">
                    <a14:imgEffect>
                      <a14:backgroundRemoval t="9275" b="100000" l="0" r="35390"/>
                    </a14:imgEffect>
                  </a14:imgLayer>
                </a14:imgProps>
              </a:ext>
              <a:ext uri="{28A0092B-C50C-407E-A947-70E740481C1C}">
                <a14:useLocalDpi xmlns:a14="http://schemas.microsoft.com/office/drawing/2010/main" val="0"/>
              </a:ext>
            </a:extLst>
          </a:blip>
          <a:stretch>
            <a:fillRect/>
          </a:stretch>
        </p:blipFill>
        <p:spPr>
          <a:xfrm>
            <a:off x="32657" y="2476500"/>
            <a:ext cx="7823200" cy="4381500"/>
          </a:xfrm>
          <a:prstGeom prst="rect">
            <a:avLst/>
          </a:prstGeom>
        </p:spPr>
      </p:pic>
      <p:sp>
        <p:nvSpPr>
          <p:cNvPr id="6" name="Prostokąt 5"/>
          <p:cNvSpPr/>
          <p:nvPr/>
        </p:nvSpPr>
        <p:spPr>
          <a:xfrm>
            <a:off x="0" y="79104"/>
            <a:ext cx="12192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5400" dirty="0"/>
              <a:t>2. </a:t>
            </a:r>
            <a:r>
              <a:rPr lang="pl-PL" sz="5400" dirty="0" err="1"/>
              <a:t>Die</a:t>
            </a:r>
            <a:r>
              <a:rPr lang="pl-PL" sz="5400" dirty="0"/>
              <a:t> </a:t>
            </a:r>
            <a:r>
              <a:rPr lang="pl-PL" sz="5400" dirty="0" err="1"/>
              <a:t>Grundschule</a:t>
            </a:r>
            <a:r>
              <a:rPr lang="pl-PL" sz="5400" dirty="0"/>
              <a:t> </a:t>
            </a:r>
          </a:p>
        </p:txBody>
      </p:sp>
      <p:sp>
        <p:nvSpPr>
          <p:cNvPr id="10" name="Prostokąt 9"/>
          <p:cNvSpPr/>
          <p:nvPr/>
        </p:nvSpPr>
        <p:spPr>
          <a:xfrm>
            <a:off x="174377" y="1116662"/>
            <a:ext cx="11903233" cy="2554545"/>
          </a:xfrm>
          <a:prstGeom prst="rect">
            <a:avLst/>
          </a:prstGeom>
        </p:spPr>
        <p:txBody>
          <a:bodyPr wrap="square">
            <a:spAutoFit/>
          </a:bodyPr>
          <a:lstStyle/>
          <a:p>
            <a:r>
              <a:rPr lang="pl-PL" sz="3200" b="1" dirty="0" err="1">
                <a:effectLst>
                  <a:outerShdw blurRad="38100" dist="38100" dir="2700000" algn="tl">
                    <a:srgbClr val="000000">
                      <a:alpha val="43137"/>
                    </a:srgbClr>
                  </a:outerShdw>
                </a:effectLst>
              </a:rPr>
              <a:t>Nach</a:t>
            </a:r>
            <a:r>
              <a:rPr lang="pl-PL" sz="3200" b="1" dirty="0">
                <a:effectLst>
                  <a:outerShdw blurRad="38100" dist="38100" dir="2700000" algn="tl">
                    <a:srgbClr val="000000">
                      <a:alpha val="43137"/>
                    </a:srgbClr>
                  </a:outerShdw>
                </a:effectLst>
              </a:rPr>
              <a:t> der </a:t>
            </a:r>
            <a:r>
              <a:rPr lang="pl-PL" sz="3200" b="1" dirty="0" err="1">
                <a:effectLst>
                  <a:outerShdw blurRad="38100" dist="38100" dir="2700000" algn="tl">
                    <a:srgbClr val="000000">
                      <a:alpha val="43137"/>
                    </a:srgbClr>
                  </a:outerShdw>
                </a:effectLst>
              </a:rPr>
              <a:t>Vorschule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gibt</a:t>
            </a:r>
            <a:r>
              <a:rPr lang="pl-PL" sz="3200" b="1" dirty="0">
                <a:effectLst>
                  <a:outerShdw blurRad="38100" dist="38100" dir="2700000" algn="tl">
                    <a:srgbClr val="000000">
                      <a:alpha val="43137"/>
                    </a:srgbClr>
                  </a:outerShdw>
                </a:effectLst>
              </a:rPr>
              <a:t> es </a:t>
            </a:r>
            <a:r>
              <a:rPr lang="pl-PL" sz="3200" b="1" dirty="0" err="1">
                <a:effectLst>
                  <a:outerShdw blurRad="38100" dist="38100" dir="2700000" algn="tl">
                    <a:srgbClr val="000000">
                      <a:alpha val="43137"/>
                    </a:srgbClr>
                  </a:outerShdw>
                </a:effectLst>
              </a:rPr>
              <a:t>die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Grundschule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die</a:t>
            </a:r>
            <a:r>
              <a:rPr lang="pl-PL" sz="3200" b="1" dirty="0">
                <a:effectLst>
                  <a:outerShdw blurRad="38100" dist="38100" dir="2700000" algn="tl">
                    <a:srgbClr val="000000">
                      <a:alpha val="43137"/>
                    </a:srgbClr>
                  </a:outerShdw>
                </a:effectLst>
              </a:rPr>
              <a:t> 6 </a:t>
            </a:r>
            <a:r>
              <a:rPr lang="pl-PL" sz="3200" b="1" dirty="0" err="1">
                <a:effectLst>
                  <a:outerShdw blurRad="38100" dist="38100" dir="2700000" algn="tl">
                    <a:srgbClr val="000000">
                      <a:alpha val="43137"/>
                    </a:srgbClr>
                  </a:outerShdw>
                </a:effectLst>
              </a:rPr>
              <a:t>Jahre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dauert</a:t>
            </a:r>
            <a:r>
              <a:rPr lang="pl-PL" sz="3200" b="1" dirty="0">
                <a:effectLst>
                  <a:outerShdw blurRad="38100" dist="38100" dir="2700000" algn="tl">
                    <a:srgbClr val="000000">
                      <a:alpha val="43137"/>
                    </a:srgbClr>
                  </a:outerShdw>
                </a:effectLst>
              </a:rPr>
              <a:t>.</a:t>
            </a:r>
            <a:br>
              <a:rPr lang="pl-PL" sz="3200" b="1" dirty="0">
                <a:effectLst>
                  <a:outerShdw blurRad="38100" dist="38100" dir="2700000" algn="tl">
                    <a:srgbClr val="000000">
                      <a:alpha val="43137"/>
                    </a:srgbClr>
                  </a:outerShdw>
                </a:effectLst>
              </a:rPr>
            </a:br>
            <a:r>
              <a:rPr lang="pl-PL" sz="3200" b="1" dirty="0">
                <a:effectLst>
                  <a:outerShdw blurRad="38100" dist="38100" dir="2700000" algn="tl">
                    <a:srgbClr val="000000">
                      <a:alpha val="43137"/>
                    </a:srgbClr>
                  </a:outerShdw>
                </a:effectLst>
              </a:rPr>
              <a:t>Am </a:t>
            </a:r>
            <a:r>
              <a:rPr lang="pl-PL" sz="3200" b="1" dirty="0" err="1">
                <a:effectLst>
                  <a:outerShdw blurRad="38100" dist="38100" dir="2700000" algn="tl">
                    <a:srgbClr val="000000">
                      <a:alpha val="43137"/>
                    </a:srgbClr>
                  </a:outerShdw>
                </a:effectLst>
              </a:rPr>
              <a:t>Ende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wird</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ein</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obligatorischer</a:t>
            </a:r>
            <a:r>
              <a:rPr lang="pl-PL" sz="3200" b="1" dirty="0">
                <a:effectLst>
                  <a:outerShdw blurRad="38100" dist="38100" dir="2700000" algn="tl">
                    <a:srgbClr val="000000">
                      <a:alpha val="43137"/>
                    </a:srgbClr>
                  </a:outerShdw>
                </a:effectLst>
              </a:rPr>
              <a:t> Test </a:t>
            </a:r>
            <a:r>
              <a:rPr lang="pl-PL" sz="3200" b="1" dirty="0" err="1">
                <a:effectLst>
                  <a:outerShdw blurRad="38100" dist="38100" dir="2700000" algn="tl">
                    <a:srgbClr val="000000">
                      <a:alpha val="43137"/>
                    </a:srgbClr>
                  </a:outerShdw>
                </a:effectLst>
              </a:rPr>
              <a:t>durchgeführt</a:t>
            </a:r>
            <a:r>
              <a:rPr lang="pl-PL" sz="3200" b="1" dirty="0">
                <a:effectLst>
                  <a:outerShdw blurRad="38100" dist="38100" dir="2700000" algn="tl">
                    <a:srgbClr val="000000">
                      <a:alpha val="43137"/>
                    </a:srgbClr>
                  </a:outerShdw>
                </a:effectLst>
              </a:rPr>
              <a:t> . Der Test </a:t>
            </a:r>
            <a:r>
              <a:rPr lang="pl-PL" sz="3200" b="1" dirty="0" err="1">
                <a:effectLst>
                  <a:outerShdw blurRad="38100" dist="38100" dir="2700000" algn="tl">
                    <a:srgbClr val="000000">
                      <a:alpha val="43137"/>
                    </a:srgbClr>
                  </a:outerShdw>
                </a:effectLst>
              </a:rPr>
              <a:t>hat</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keine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Auswahlfunktion</a:t>
            </a:r>
            <a:r>
              <a:rPr lang="pl-PL" sz="3200" b="1" dirty="0">
                <a:effectLst>
                  <a:outerShdw blurRad="38100" dist="38100" dir="2700000" algn="tl">
                    <a:srgbClr val="000000">
                      <a:alpha val="43137"/>
                    </a:srgbClr>
                  </a:outerShdw>
                </a:effectLst>
              </a:rPr>
              <a:t>, er </a:t>
            </a:r>
            <a:r>
              <a:rPr lang="pl-PL" sz="3200" b="1" dirty="0" err="1">
                <a:effectLst>
                  <a:outerShdw blurRad="38100" dist="38100" dir="2700000" algn="tl">
                    <a:srgbClr val="000000">
                      <a:alpha val="43137"/>
                    </a:srgbClr>
                  </a:outerShdw>
                </a:effectLst>
              </a:rPr>
              <a:t>informiert</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die</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Schüler</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und</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Eltern</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über</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das</a:t>
            </a:r>
            <a:r>
              <a:rPr lang="pl-PL" sz="3200" b="1" dirty="0">
                <a:effectLst>
                  <a:outerShdw blurRad="38100" dist="38100" dir="2700000" algn="tl">
                    <a:srgbClr val="000000">
                      <a:alpha val="43137"/>
                    </a:srgbClr>
                  </a:outerShdw>
                </a:effectLst>
              </a:rPr>
              <a:t> </a:t>
            </a:r>
            <a:r>
              <a:rPr lang="pl-PL" sz="3200" b="1" dirty="0" err="1">
                <a:effectLst>
                  <a:outerShdw blurRad="38100" dist="38100" dir="2700000" algn="tl">
                    <a:srgbClr val="000000">
                      <a:alpha val="43137"/>
                    </a:srgbClr>
                  </a:outerShdw>
                </a:effectLst>
              </a:rPr>
              <a:t>Wissensniveau</a:t>
            </a:r>
            <a:r>
              <a:rPr lang="pl-PL" sz="3200" b="1" dirty="0">
                <a:effectLst>
                  <a:outerShdw blurRad="38100" dist="38100" dir="2700000" algn="tl">
                    <a:srgbClr val="000000">
                      <a:alpha val="43137"/>
                    </a:srgbClr>
                  </a:outerShdw>
                </a:effectLst>
              </a:rPr>
              <a:t>.</a:t>
            </a:r>
            <a:br>
              <a:rPr lang="pl-PL" sz="3200" b="1" dirty="0">
                <a:effectLst>
                  <a:outerShdw blurRad="38100" dist="38100" dir="2700000" algn="tl">
                    <a:srgbClr val="000000">
                      <a:alpha val="43137"/>
                    </a:srgbClr>
                  </a:outerShdw>
                </a:effectLst>
              </a:rPr>
            </a:br>
            <a:endParaRPr lang="pl-PL" sz="3200" b="1" dirty="0">
              <a:effectLst>
                <a:outerShdw blurRad="38100" dist="38100" dir="2700000" algn="tl">
                  <a:srgbClr val="000000">
                    <a:alpha val="43137"/>
                  </a:srgbClr>
                </a:outerShdw>
              </a:effectLst>
            </a:endParaRPr>
          </a:p>
        </p:txBody>
      </p:sp>
      <p:sp>
        <p:nvSpPr>
          <p:cNvPr id="13" name="Elipsa 12"/>
          <p:cNvSpPr/>
          <p:nvPr/>
        </p:nvSpPr>
        <p:spPr>
          <a:xfrm>
            <a:off x="10677525" y="3990975"/>
            <a:ext cx="647700" cy="3381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10851356" y="4364419"/>
            <a:ext cx="300037" cy="203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p:cNvPicPr>
            <a:picLocks noChangeAspect="1"/>
          </p:cNvPicPr>
          <p:nvPr/>
        </p:nvPicPr>
        <p:blipFill>
          <a:blip r:embed="rId4">
            <a:extLst>
              <a:ext uri="{BEBA8EAE-BF5A-486C-A8C5-ECC9F3942E4B}">
                <a14:imgProps xmlns:a14="http://schemas.microsoft.com/office/drawing/2010/main">
                  <a14:imgLayer r:embed="rId3">
                    <a14:imgEffect>
                      <a14:backgroundRemoval t="3478" b="100000" l="63312" r="100000"/>
                    </a14:imgEffect>
                  </a14:imgLayer>
                </a14:imgProps>
              </a:ext>
              <a:ext uri="{28A0092B-C50C-407E-A947-70E740481C1C}">
                <a14:useLocalDpi xmlns:a14="http://schemas.microsoft.com/office/drawing/2010/main" val="0"/>
              </a:ext>
            </a:extLst>
          </a:blip>
          <a:stretch>
            <a:fillRect/>
          </a:stretch>
        </p:blipFill>
        <p:spPr>
          <a:xfrm>
            <a:off x="4396130" y="2641584"/>
            <a:ext cx="7606159" cy="425994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285" y="2960884"/>
            <a:ext cx="6958325" cy="3897116"/>
          </a:xfrm>
          <a:prstGeom prst="rect">
            <a:avLst/>
          </a:prstGeom>
        </p:spPr>
      </p:pic>
      <p:pic>
        <p:nvPicPr>
          <p:cNvPr id="16" name="Obraz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56752" y="3585461"/>
            <a:ext cx="6958325" cy="3897116"/>
          </a:xfrm>
          <a:prstGeom prst="rect">
            <a:avLst/>
          </a:prstGeom>
        </p:spPr>
      </p:pic>
      <p:pic>
        <p:nvPicPr>
          <p:cNvPr id="15" name="Obraz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87" y="1970299"/>
            <a:ext cx="6958325" cy="3897116"/>
          </a:xfrm>
          <a:prstGeom prst="rect">
            <a:avLst/>
          </a:prstGeom>
        </p:spPr>
      </p:pic>
    </p:spTree>
    <p:extLst>
      <p:ext uri="{BB962C8B-B14F-4D97-AF65-F5344CB8AC3E}">
        <p14:creationId xmlns:p14="http://schemas.microsoft.com/office/powerpoint/2010/main" val="15696470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10"/>
                                        </p:tgtEl>
                                        <p:attrNameLst>
                                          <p:attrName>ppt_y</p:attrName>
                                        </p:attrNameLst>
                                      </p:cBhvr>
                                      <p:tavLst>
                                        <p:tav tm="0">
                                          <p:val>
                                            <p:strVal val="#ppt_y"/>
                                          </p:val>
                                        </p:tav>
                                        <p:tav tm="100000">
                                          <p:val>
                                            <p:strVal val="#ppt_y"/>
                                          </p:val>
                                        </p:tav>
                                      </p:tavLst>
                                    </p:anim>
                                    <p:anim calcmode="lin" valueType="num">
                                      <p:cBhvr>
                                        <p:cTn id="15"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anim calcmode="lin" valueType="num">
                                      <p:cBhvr>
                                        <p:cTn id="21" dur="250" fill="hold"/>
                                        <p:tgtEl>
                                          <p:spTgt spid="11"/>
                                        </p:tgtEl>
                                        <p:attrNameLst>
                                          <p:attrName>ppt_x</p:attrName>
                                        </p:attrNameLst>
                                      </p:cBhvr>
                                      <p:tavLst>
                                        <p:tav tm="0">
                                          <p:val>
                                            <p:strVal val="#ppt_x"/>
                                          </p:val>
                                        </p:tav>
                                        <p:tav tm="100000">
                                          <p:val>
                                            <p:strVal val="#ppt_x"/>
                                          </p:val>
                                        </p:tav>
                                      </p:tavLst>
                                    </p:anim>
                                    <p:anim calcmode="lin" valueType="num">
                                      <p:cBhvr>
                                        <p:cTn id="22" dur="25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50"/>
                                        <p:tgtEl>
                                          <p:spTgt spid="3"/>
                                        </p:tgtEl>
                                      </p:cBhvr>
                                    </p:animEffect>
                                    <p:anim calcmode="lin" valueType="num">
                                      <p:cBhvr>
                                        <p:cTn id="26" dur="250" fill="hold"/>
                                        <p:tgtEl>
                                          <p:spTgt spid="3"/>
                                        </p:tgtEl>
                                        <p:attrNameLst>
                                          <p:attrName>ppt_x</p:attrName>
                                        </p:attrNameLst>
                                      </p:cBhvr>
                                      <p:tavLst>
                                        <p:tav tm="0">
                                          <p:val>
                                            <p:strVal val="#ppt_x"/>
                                          </p:val>
                                        </p:tav>
                                        <p:tav tm="100000">
                                          <p:val>
                                            <p:strVal val="#ppt_x"/>
                                          </p:val>
                                        </p:tav>
                                      </p:tavLst>
                                    </p:anim>
                                    <p:anim calcmode="lin" valueType="num">
                                      <p:cBhvr>
                                        <p:cTn id="27" dur="25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50"/>
                                        <p:tgtEl>
                                          <p:spTgt spid="16"/>
                                        </p:tgtEl>
                                      </p:cBhvr>
                                    </p:animEffect>
                                    <p:anim calcmode="lin" valueType="num">
                                      <p:cBhvr>
                                        <p:cTn id="31" dur="250" fill="hold"/>
                                        <p:tgtEl>
                                          <p:spTgt spid="16"/>
                                        </p:tgtEl>
                                        <p:attrNameLst>
                                          <p:attrName>ppt_x</p:attrName>
                                        </p:attrNameLst>
                                      </p:cBhvr>
                                      <p:tavLst>
                                        <p:tav tm="0">
                                          <p:val>
                                            <p:strVal val="#ppt_x"/>
                                          </p:val>
                                        </p:tav>
                                        <p:tav tm="100000">
                                          <p:val>
                                            <p:strVal val="#ppt_x"/>
                                          </p:val>
                                        </p:tav>
                                      </p:tavLst>
                                    </p:anim>
                                    <p:anim calcmode="lin" valueType="num">
                                      <p:cBhvr>
                                        <p:cTn id="32" dur="25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 grpId="0" animBg="1"/>
      <p:bldP spid="10"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16114" y="1530422"/>
            <a:ext cx="11959771" cy="1446550"/>
          </a:xfrm>
          <a:prstGeom prst="rect">
            <a:avLst/>
          </a:prstGeom>
          <a:effectLst>
            <a:glow rad="1765300">
              <a:schemeClr val="accent1">
                <a:alpha val="83000"/>
              </a:schemeClr>
            </a:glow>
          </a:effectLst>
        </p:spPr>
        <p:txBody>
          <a:bodyPr wrap="square">
            <a:spAutoFit/>
          </a:bodyPr>
          <a:lstStyle/>
          <a:p>
            <a:r>
              <a:rPr lang="pl-PL" sz="4400" b="1" dirty="0" err="1">
                <a:solidFill>
                  <a:schemeClr val="bg1"/>
                </a:solidFill>
                <a:effectLst>
                  <a:outerShdw blurRad="38100" dist="38100" dir="2700000" algn="tl">
                    <a:srgbClr val="000000">
                      <a:alpha val="43137"/>
                    </a:srgbClr>
                  </a:outerShdw>
                </a:effectLst>
              </a:rPr>
              <a:t>Die</a:t>
            </a:r>
            <a:r>
              <a:rPr lang="pl-PL" sz="4400" b="1" dirty="0">
                <a:solidFill>
                  <a:schemeClr val="bg1"/>
                </a:solidFill>
                <a:effectLst>
                  <a:outerShdw blurRad="38100" dist="38100" dir="2700000" algn="tl">
                    <a:srgbClr val="000000">
                      <a:alpha val="43137"/>
                    </a:srgbClr>
                  </a:outerShdw>
                </a:effectLst>
              </a:rPr>
              <a:t> </a:t>
            </a:r>
            <a:r>
              <a:rPr lang="pl-PL" sz="4400" b="1" dirty="0" err="1">
                <a:solidFill>
                  <a:schemeClr val="bg1"/>
                </a:solidFill>
                <a:effectLst>
                  <a:outerShdw blurRad="38100" dist="38100" dir="2700000" algn="tl">
                    <a:srgbClr val="000000">
                      <a:alpha val="43137"/>
                    </a:srgbClr>
                  </a:outerShdw>
                </a:effectLst>
              </a:rPr>
              <a:t>Ausbildung</a:t>
            </a:r>
            <a:r>
              <a:rPr lang="pl-PL" sz="4400" b="1" dirty="0">
                <a:solidFill>
                  <a:schemeClr val="bg1"/>
                </a:solidFill>
                <a:effectLst>
                  <a:outerShdw blurRad="38100" dist="38100" dir="2700000" algn="tl">
                    <a:srgbClr val="000000">
                      <a:alpha val="43137"/>
                    </a:srgbClr>
                  </a:outerShdw>
                </a:effectLst>
              </a:rPr>
              <a:t> </a:t>
            </a:r>
            <a:r>
              <a:rPr lang="pl-PL" sz="4400" b="1" dirty="0" err="1">
                <a:solidFill>
                  <a:schemeClr val="bg1"/>
                </a:solidFill>
                <a:effectLst>
                  <a:outerShdw blurRad="38100" dist="38100" dir="2700000" algn="tl">
                    <a:srgbClr val="000000">
                      <a:alpha val="43137"/>
                    </a:srgbClr>
                  </a:outerShdw>
                </a:effectLst>
              </a:rPr>
              <a:t>dauert</a:t>
            </a:r>
            <a:r>
              <a:rPr lang="pl-PL" sz="4400" b="1" dirty="0">
                <a:solidFill>
                  <a:schemeClr val="bg1"/>
                </a:solidFill>
                <a:effectLst>
                  <a:outerShdw blurRad="38100" dist="38100" dir="2700000" algn="tl">
                    <a:srgbClr val="000000">
                      <a:alpha val="43137"/>
                    </a:srgbClr>
                  </a:outerShdw>
                </a:effectLst>
              </a:rPr>
              <a:t> 3 </a:t>
            </a:r>
            <a:r>
              <a:rPr lang="pl-PL" sz="4400" b="1" dirty="0" err="1">
                <a:solidFill>
                  <a:schemeClr val="bg1"/>
                </a:solidFill>
                <a:effectLst>
                  <a:outerShdw blurRad="38100" dist="38100" dir="2700000" algn="tl">
                    <a:srgbClr val="000000">
                      <a:alpha val="43137"/>
                    </a:srgbClr>
                  </a:outerShdw>
                </a:effectLst>
              </a:rPr>
              <a:t>Jahre</a:t>
            </a:r>
            <a:r>
              <a:rPr lang="pl-PL" sz="4400" b="1" dirty="0">
                <a:solidFill>
                  <a:schemeClr val="bg1"/>
                </a:solidFill>
                <a:effectLst>
                  <a:outerShdw blurRad="38100" dist="38100" dir="2700000" algn="tl">
                    <a:srgbClr val="000000">
                      <a:alpha val="43137"/>
                    </a:srgbClr>
                  </a:outerShdw>
                </a:effectLst>
              </a:rPr>
              <a:t>. </a:t>
            </a:r>
            <a:r>
              <a:rPr lang="pl-PL" sz="4400" b="1" dirty="0" err="1">
                <a:solidFill>
                  <a:schemeClr val="bg1"/>
                </a:solidFill>
                <a:effectLst>
                  <a:outerShdw blurRad="38100" dist="38100" dir="2700000" algn="tl">
                    <a:srgbClr val="000000">
                      <a:alpha val="43137"/>
                    </a:srgbClr>
                  </a:outerShdw>
                </a:effectLst>
              </a:rPr>
              <a:t>Sie</a:t>
            </a:r>
            <a:r>
              <a:rPr lang="pl-PL" sz="4400" b="1" dirty="0">
                <a:solidFill>
                  <a:schemeClr val="bg1"/>
                </a:solidFill>
                <a:effectLst>
                  <a:outerShdw blurRad="38100" dist="38100" dir="2700000" algn="tl">
                    <a:srgbClr val="000000">
                      <a:alpha val="43137"/>
                    </a:srgbClr>
                  </a:outerShdw>
                </a:effectLst>
              </a:rPr>
              <a:t> </a:t>
            </a:r>
            <a:r>
              <a:rPr lang="de-DE" sz="4400" b="1" dirty="0">
                <a:solidFill>
                  <a:schemeClr val="bg1"/>
                </a:solidFill>
                <a:effectLst>
                  <a:outerShdw blurRad="38100" dist="38100" dir="2700000" algn="tl">
                    <a:srgbClr val="000000">
                      <a:alpha val="43137"/>
                    </a:srgbClr>
                  </a:outerShdw>
                </a:effectLst>
              </a:rPr>
              <a:t>endet mit einer obligatorischen Prüfung</a:t>
            </a:r>
            <a:r>
              <a:rPr lang="pl-PL" sz="4400" b="1" dirty="0" smtClean="0">
                <a:solidFill>
                  <a:schemeClr val="bg1"/>
                </a:solidFill>
                <a:effectLst>
                  <a:outerShdw blurRad="38100" dist="38100" dir="2700000" algn="tl">
                    <a:srgbClr val="000000">
                      <a:alpha val="43137"/>
                    </a:srgbClr>
                  </a:outerShdw>
                </a:effectLst>
              </a:rPr>
              <a:t>.</a:t>
            </a:r>
            <a:endParaRPr lang="pl-PL" sz="4400" dirty="0">
              <a:solidFill>
                <a:schemeClr val="bg1"/>
              </a:solidFill>
              <a:effectLst>
                <a:outerShdw blurRad="38100" dist="38100" dir="2700000" algn="tl">
                  <a:srgbClr val="000000">
                    <a:alpha val="43137"/>
                  </a:srgbClr>
                </a:outerShdw>
              </a:effectLst>
            </a:endParaRPr>
          </a:p>
        </p:txBody>
      </p:sp>
      <p:sp>
        <p:nvSpPr>
          <p:cNvPr id="4" name="Prostokąt 3"/>
          <p:cNvSpPr/>
          <p:nvPr/>
        </p:nvSpPr>
        <p:spPr>
          <a:xfrm>
            <a:off x="0" y="144921"/>
            <a:ext cx="121920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l-PL" sz="4400" b="1" dirty="0"/>
              <a:t>3. </a:t>
            </a:r>
            <a:r>
              <a:rPr lang="pl-PL" sz="4400" b="1" dirty="0" err="1"/>
              <a:t>Die</a:t>
            </a:r>
            <a:r>
              <a:rPr lang="pl-PL" sz="4400" b="1" dirty="0"/>
              <a:t> </a:t>
            </a:r>
            <a:r>
              <a:rPr lang="pl-PL" sz="4400" b="1" dirty="0" err="1"/>
              <a:t>Mittelschule</a:t>
            </a:r>
            <a:r>
              <a:rPr lang="pl-PL" sz="4400" b="1" dirty="0"/>
              <a:t> ( </a:t>
            </a:r>
            <a:r>
              <a:rPr lang="pl-PL" sz="4400" b="1" dirty="0" err="1"/>
              <a:t>das</a:t>
            </a:r>
            <a:r>
              <a:rPr lang="pl-PL" sz="4400" b="1" dirty="0"/>
              <a:t> </a:t>
            </a:r>
            <a:r>
              <a:rPr lang="pl-PL" sz="4400" b="1" dirty="0" err="1"/>
              <a:t>Gymnasium</a:t>
            </a:r>
            <a:r>
              <a:rPr lang="pl-PL" sz="4400" b="1" dirty="0" smtClean="0"/>
              <a:t>)</a:t>
            </a:r>
            <a:endParaRPr lang="pl-PL" sz="4400" dirty="0"/>
          </a:p>
        </p:txBody>
      </p:sp>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27" y="3802582"/>
            <a:ext cx="13977250" cy="4076699"/>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4" y="1041872"/>
            <a:ext cx="12856027" cy="3870200"/>
          </a:xfrm>
          <a:prstGeom prst="rect">
            <a:avLst/>
          </a:prstGeom>
        </p:spPr>
      </p:pic>
    </p:spTree>
    <p:extLst>
      <p:ext uri="{BB962C8B-B14F-4D97-AF65-F5344CB8AC3E}">
        <p14:creationId xmlns:p14="http://schemas.microsoft.com/office/powerpoint/2010/main" val="585767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150" fill="hold"/>
                                        <p:tgtEl>
                                          <p:spTgt spid="5"/>
                                        </p:tgtEl>
                                        <p:attrNameLst>
                                          <p:attrName>ppt_y</p:attrName>
                                        </p:attrNameLst>
                                      </p:cBhvr>
                                      <p:tavLst>
                                        <p:tav tm="0">
                                          <p:val>
                                            <p:strVal val="#ppt_y"/>
                                          </p:val>
                                        </p:tav>
                                        <p:tav tm="100000">
                                          <p:val>
                                            <p:strVal val="#ppt_y"/>
                                          </p:val>
                                        </p:tav>
                                      </p:tavLst>
                                    </p:anim>
                                    <p:anim calcmode="lin" valueType="num">
                                      <p:cBhvr>
                                        <p:cTn id="15"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50" tmFilter="0,0; .5, 1; 1, 1"/>
                                        <p:tgtEl>
                                          <p:spTgt spid="5"/>
                                        </p:tgtEl>
                                      </p:cBhvr>
                                    </p:animEffect>
                                  </p:childTnLst>
                                </p:cTn>
                              </p:par>
                            </p:childTnLst>
                          </p:cTn>
                        </p:par>
                        <p:par>
                          <p:cTn id="18" fill="hold">
                            <p:stCondLst>
                              <p:cond delay="111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110"/>
                            </p:stCondLst>
                            <p:childTnLst>
                              <p:par>
                                <p:cTn id="25" presetID="47" presetClass="exit" presetSubtype="0" fill="hold" nodeType="after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
            </a:r>
            <a:br>
              <a:rPr lang="pl-PL" dirty="0" smtClean="0"/>
            </a:br>
            <a:endParaRPr lang="pl-PL" dirty="0"/>
          </a:p>
        </p:txBody>
      </p:sp>
      <p:sp>
        <p:nvSpPr>
          <p:cNvPr id="5" name="Symbol zastępczy zawartości 4"/>
          <p:cNvSpPr>
            <a:spLocks noGrp="1"/>
          </p:cNvSpPr>
          <p:nvPr>
            <p:ph idx="1"/>
          </p:nvPr>
        </p:nvSpPr>
        <p:spPr>
          <a:xfrm>
            <a:off x="838200" y="481263"/>
            <a:ext cx="10515600" cy="5695700"/>
          </a:xfrm>
        </p:spPr>
        <p:txBody>
          <a:bodyPr>
            <a:normAutofit/>
          </a:bodyPr>
          <a:lstStyle/>
          <a:p>
            <a:pPr marL="0" indent="0">
              <a:lnSpc>
                <a:spcPct val="150000"/>
              </a:lnSpc>
              <a:spcBef>
                <a:spcPts val="0"/>
              </a:spcBef>
              <a:buNone/>
            </a:pPr>
            <a:r>
              <a:rPr lang="de-DE" sz="4400" b="1" dirty="0" smtClean="0">
                <a:effectLst>
                  <a:outerShdw blurRad="38100" dist="38100" dir="2700000" algn="tl">
                    <a:srgbClr val="000000">
                      <a:alpha val="43137"/>
                    </a:srgbClr>
                  </a:outerShdw>
                </a:effectLst>
              </a:rPr>
              <a:t>Nach der </a:t>
            </a:r>
            <a:r>
              <a:rPr lang="pl-PL" sz="4400" b="1" dirty="0" err="1" smtClean="0">
                <a:effectLst>
                  <a:outerShdw blurRad="38100" dist="38100" dir="2700000" algn="tl">
                    <a:srgbClr val="000000">
                      <a:alpha val="43137"/>
                    </a:srgbClr>
                  </a:outerShdw>
                </a:effectLst>
              </a:rPr>
              <a:t>Mittelschule</a:t>
            </a:r>
            <a:r>
              <a:rPr lang="pl-PL" sz="4400" b="1" dirty="0" smtClean="0">
                <a:effectLst>
                  <a:outerShdw blurRad="38100" dist="38100" dir="2700000" algn="tl">
                    <a:srgbClr val="000000">
                      <a:alpha val="43137"/>
                    </a:srgbClr>
                  </a:outerShdw>
                </a:effectLst>
              </a:rPr>
              <a:t>/</a:t>
            </a:r>
            <a:r>
              <a:rPr lang="pl-PL" sz="4400" b="1" dirty="0" err="1" smtClean="0">
                <a:effectLst>
                  <a:outerShdw blurRad="38100" dist="38100" dir="2700000" algn="tl">
                    <a:srgbClr val="000000">
                      <a:alpha val="43137"/>
                    </a:srgbClr>
                  </a:outerShdw>
                </a:effectLst>
              </a:rPr>
              <a:t>dem</a:t>
            </a:r>
            <a:r>
              <a:rPr lang="pl-PL" sz="4400" b="1" dirty="0" smtClean="0">
                <a:effectLst>
                  <a:outerShdw blurRad="38100" dist="38100" dir="2700000" algn="tl">
                    <a:srgbClr val="000000">
                      <a:alpha val="43137"/>
                    </a:srgbClr>
                  </a:outerShdw>
                </a:effectLst>
              </a:rPr>
              <a:t> </a:t>
            </a:r>
            <a:r>
              <a:rPr lang="pl-PL" sz="4400" b="1" dirty="0" err="1" smtClean="0">
                <a:effectLst>
                  <a:outerShdw blurRad="38100" dist="38100" dir="2700000" algn="tl">
                    <a:srgbClr val="000000">
                      <a:alpha val="43137"/>
                    </a:srgbClr>
                  </a:outerShdw>
                </a:effectLst>
              </a:rPr>
              <a:t>Gymnasium</a:t>
            </a:r>
            <a:r>
              <a:rPr lang="pl-PL" sz="4400" b="1" dirty="0" smtClean="0">
                <a:effectLst>
                  <a:outerShdw blurRad="38100" dist="38100" dir="2700000" algn="tl">
                    <a:srgbClr val="000000">
                      <a:alpha val="43137"/>
                    </a:srgbClr>
                  </a:outerShdw>
                </a:effectLst>
              </a:rPr>
              <a:t> kann </a:t>
            </a:r>
            <a:r>
              <a:rPr lang="pl-PL" sz="4400" b="1" dirty="0" err="1" smtClean="0">
                <a:effectLst>
                  <a:outerShdw blurRad="38100" dist="38100" dir="2700000" algn="tl">
                    <a:srgbClr val="000000">
                      <a:alpha val="43137"/>
                    </a:srgbClr>
                  </a:outerShdw>
                </a:effectLst>
              </a:rPr>
              <a:t>man</a:t>
            </a:r>
            <a:r>
              <a:rPr lang="pl-PL" sz="4400" b="1" dirty="0" smtClean="0">
                <a:effectLst>
                  <a:outerShdw blurRad="38100" dist="38100" dir="2700000" algn="tl">
                    <a:srgbClr val="000000">
                      <a:alpha val="43137"/>
                    </a:srgbClr>
                  </a:outerShdw>
                </a:effectLst>
              </a:rPr>
              <a:t> </a:t>
            </a:r>
            <a:r>
              <a:rPr lang="pl-PL" sz="4400" b="1" dirty="0" err="1" smtClean="0">
                <a:effectLst>
                  <a:outerShdw blurRad="38100" dist="38100" dir="2700000" algn="tl">
                    <a:srgbClr val="000000">
                      <a:alpha val="43137"/>
                    </a:srgbClr>
                  </a:outerShdw>
                </a:effectLst>
              </a:rPr>
              <a:t>zwischen</a:t>
            </a:r>
            <a:r>
              <a:rPr lang="pl-PL" sz="4400" b="1" dirty="0" smtClean="0">
                <a:effectLst>
                  <a:outerShdw blurRad="38100" dist="38100" dir="2700000" algn="tl">
                    <a:srgbClr val="000000">
                      <a:alpha val="43137"/>
                    </a:srgbClr>
                  </a:outerShdw>
                </a:effectLst>
              </a:rPr>
              <a:t> </a:t>
            </a:r>
            <a:r>
              <a:rPr lang="pl-PL" sz="4400" b="1" dirty="0" err="1" smtClean="0">
                <a:effectLst>
                  <a:outerShdw blurRad="38100" dist="38100" dir="2700000" algn="tl">
                    <a:srgbClr val="000000">
                      <a:alpha val="43137"/>
                    </a:srgbClr>
                  </a:outerShdw>
                </a:effectLst>
              </a:rPr>
              <a:t>Lyzeum</a:t>
            </a:r>
            <a:r>
              <a:rPr lang="pl-PL" sz="4400" b="1" dirty="0" smtClean="0">
                <a:effectLst>
                  <a:outerShdw blurRad="38100" dist="38100" dir="2700000" algn="tl">
                    <a:srgbClr val="000000">
                      <a:alpha val="43137"/>
                    </a:srgbClr>
                  </a:outerShdw>
                </a:effectLst>
              </a:rPr>
              <a:t>, Technikum </a:t>
            </a:r>
            <a:r>
              <a:rPr lang="pl-PL" sz="4400" b="1" dirty="0" err="1" smtClean="0">
                <a:effectLst>
                  <a:outerShdw blurRad="38100" dist="38100" dir="2700000" algn="tl">
                    <a:srgbClr val="000000">
                      <a:alpha val="43137"/>
                    </a:srgbClr>
                  </a:outerShdw>
                </a:effectLst>
              </a:rPr>
              <a:t>und</a:t>
            </a:r>
            <a:r>
              <a:rPr lang="pl-PL" sz="4400" b="1" dirty="0" smtClean="0">
                <a:effectLst>
                  <a:outerShdw blurRad="38100" dist="38100" dir="2700000" algn="tl">
                    <a:srgbClr val="000000">
                      <a:alpha val="43137"/>
                    </a:srgbClr>
                  </a:outerShdw>
                </a:effectLst>
              </a:rPr>
              <a:t> </a:t>
            </a:r>
            <a:r>
              <a:rPr lang="pl-PL" sz="4400" b="1" dirty="0" err="1" smtClean="0">
                <a:effectLst>
                  <a:outerShdw blurRad="38100" dist="38100" dir="2700000" algn="tl">
                    <a:srgbClr val="000000">
                      <a:alpha val="43137"/>
                    </a:srgbClr>
                  </a:outerShdw>
                </a:effectLst>
              </a:rPr>
              <a:t>Berufschule</a:t>
            </a:r>
            <a:r>
              <a:rPr lang="pl-PL" sz="4400" b="1" dirty="0" smtClean="0">
                <a:effectLst>
                  <a:outerShdw blurRad="38100" dist="38100" dir="2700000" algn="tl">
                    <a:srgbClr val="000000">
                      <a:alpha val="43137"/>
                    </a:srgbClr>
                  </a:outerShdw>
                </a:effectLst>
              </a:rPr>
              <a:t> </a:t>
            </a:r>
            <a:r>
              <a:rPr lang="pl-PL" sz="4400" b="1" dirty="0" err="1" smtClean="0">
                <a:effectLst>
                  <a:outerShdw blurRad="38100" dist="38100" dir="2700000" algn="tl">
                    <a:srgbClr val="000000">
                      <a:alpha val="43137"/>
                    </a:srgbClr>
                  </a:outerShdw>
                </a:effectLst>
              </a:rPr>
              <a:t>wählen</a:t>
            </a:r>
            <a:r>
              <a:rPr lang="pl-PL" sz="4400" b="1" dirty="0" smtClean="0">
                <a:effectLst>
                  <a:outerShdw blurRad="38100" dist="38100" dir="2700000" algn="tl">
                    <a:srgbClr val="000000">
                      <a:alpha val="43137"/>
                    </a:srgbClr>
                  </a:outerShdw>
                </a:effectLst>
              </a:rPr>
              <a:t>.</a:t>
            </a:r>
          </a:p>
          <a:p>
            <a:pPr marL="0" indent="0">
              <a:lnSpc>
                <a:spcPct val="150000"/>
              </a:lnSpc>
              <a:spcBef>
                <a:spcPts val="0"/>
              </a:spcBef>
              <a:buNone/>
            </a:pPr>
            <a:endParaRPr lang="pl-PL" sz="4400" dirty="0" smtClean="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0158"/>
            <a:ext cx="5351970" cy="2787842"/>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29113"/>
            <a:ext cx="5479121" cy="3593191"/>
          </a:xfrm>
          <a:prstGeom prst="rect">
            <a:avLst/>
          </a:prstGeom>
        </p:spPr>
      </p:pic>
    </p:spTree>
    <p:extLst>
      <p:ext uri="{BB962C8B-B14F-4D97-AF65-F5344CB8AC3E}">
        <p14:creationId xmlns:p14="http://schemas.microsoft.com/office/powerpoint/2010/main" val="10153059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xEl>
                                              <p:pRg st="0" end="0"/>
                                            </p:txEl>
                                          </p:spTgt>
                                        </p:tgtEl>
                                      </p:cBhvr>
                                    </p:animEffect>
                                  </p:childTnLst>
                                </p:cTn>
                              </p:par>
                              <p:par>
                                <p:cTn id="12" presetID="23" presetClass="entr" presetSubtype="3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4*#ppt_w"/>
                                          </p:val>
                                        </p:tav>
                                        <p:tav tm="100000">
                                          <p:val>
                                            <p:strVal val="#ppt_w"/>
                                          </p:val>
                                        </p:tav>
                                      </p:tavLst>
                                    </p:anim>
                                    <p:anim calcmode="lin" valueType="num">
                                      <p:cBhvr>
                                        <p:cTn id="15" dur="500" fill="hold"/>
                                        <p:tgtEl>
                                          <p:spTgt spid="6"/>
                                        </p:tgtEl>
                                        <p:attrNameLst>
                                          <p:attrName>ppt_h</p:attrName>
                                        </p:attrNameLst>
                                      </p:cBhvr>
                                      <p:tavLst>
                                        <p:tav tm="0">
                                          <p:val>
                                            <p:strVal val="4*#ppt_h"/>
                                          </p:val>
                                        </p:tav>
                                        <p:tav tm="100000">
                                          <p:val>
                                            <p:strVal val="#ppt_h"/>
                                          </p:val>
                                        </p:tav>
                                      </p:tavLst>
                                    </p:anim>
                                  </p:childTnLst>
                                </p:cTn>
                              </p:par>
                            </p:childTnLst>
                          </p:cTn>
                        </p:par>
                        <p:par>
                          <p:cTn id="16" fill="hold">
                            <p:stCondLst>
                              <p:cond delay="2325"/>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ja_szkoly_erasmus">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prezentacja_szkoly_erasmus</Template>
  <TotalTime>6306</TotalTime>
  <Words>321</Words>
  <Application>Microsoft Office PowerPoint</Application>
  <PresentationFormat>Panoramiczny</PresentationFormat>
  <Paragraphs>83</Paragraphs>
  <Slides>19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Calibri</vt:lpstr>
      <vt:lpstr>Calibri Light</vt:lpstr>
      <vt:lpstr>prezentacja_szkoly_erasmus</vt:lpstr>
      <vt:lpstr>Prezentacja programu PowerPoint</vt:lpstr>
      <vt:lpstr>Prezentacja programu PowerPoint</vt:lpstr>
      <vt:lpstr>Bildungssystem in Polen nach der Reform 1999</vt:lpstr>
      <vt:lpstr>  1. der Kindergarten 2. die Grundschule  3. die Mittelschule ( das Gymnasium) 4. das allgemeinbildende Lyzeum/die allgemeinbildende  Oberschule 5. die Berufsbildende Oberschule ( das Technikum) 6. die Berufschule 7. die Universität 8. die Technische Universität ( die Fachhochschule )</vt:lpstr>
      <vt:lpstr>Das polnische Bildungssystem </vt:lpstr>
      <vt:lpstr> Das Schulsystem in Polen gilt vom 6. bis 18. Lebensjahr. Zuerst muss jedes Kind mit 6. die Vorschule besuchen. Das verpflichtende Vorschuljahr (zerówka) ist für fünf Stunden für die Eltern kostenlos.</vt:lpstr>
      <vt:lpstr>Prezentacja programu PowerPoint</vt:lpstr>
      <vt:lpstr>Prezentacja programu PowerPoint</vt:lpstr>
      <vt:lpstr>        </vt:lpstr>
      <vt:lpstr>Prezentacja programu PowerPoint</vt:lpstr>
      <vt:lpstr>5. Die Berufsbildende Oberschule (das Technikum)</vt:lpstr>
      <vt:lpstr>Hochschulsystem in Polen</vt:lpstr>
      <vt:lpstr>7. Die Universität</vt:lpstr>
      <vt:lpstr>6. Die Berufschule</vt:lpstr>
      <vt:lpstr>8. Technische Universität ( Fachhochschule)</vt:lpstr>
      <vt:lpstr>Hochschulabschlüsse</vt:lpstr>
      <vt:lpstr>Reform des Schulsystems in Polen 2017</vt:lpstr>
      <vt:lpstr>Notenskala</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Bildungssystem in Polen nach der Reform 1999</dc:title>
  <dc:creator>m</dc:creator>
  <cp:lastModifiedBy>m</cp:lastModifiedBy>
  <cp:revision>100</cp:revision>
  <cp:lastPrinted>2017-10-26T17:37:53Z</cp:lastPrinted>
  <dcterms:created xsi:type="dcterms:W3CDTF">2017-05-24T13:56:39Z</dcterms:created>
  <dcterms:modified xsi:type="dcterms:W3CDTF">2017-11-10T17:32:50Z</dcterms:modified>
</cp:coreProperties>
</file>