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5127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44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991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51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32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334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985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855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81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645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614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99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606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59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798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454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556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20000">
              <a:schemeClr val="accent1">
                <a:lumMod val="75000"/>
              </a:schemeClr>
            </a:gs>
            <a:gs pos="40000">
              <a:schemeClr val="accent1">
                <a:lumMod val="60000"/>
                <a:lumOff val="40000"/>
              </a:schemeClr>
            </a:gs>
            <a:gs pos="80000">
              <a:schemeClr val="accent1">
                <a:lumMod val="20000"/>
                <a:lumOff val="80000"/>
              </a:schemeClr>
            </a:gs>
            <a:gs pos="60000">
              <a:schemeClr val="accent1">
                <a:lumMod val="40000"/>
                <a:lumOff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10FFA3-E7BA-451D-AE92-411D05D520AD}" type="datetimeFigureOut">
              <a:rPr lang="hu-HU" smtClean="0"/>
              <a:pPr/>
              <a:t>2014.09.01.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7F2642-4A19-423A-BD57-A95695E6ED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11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lyai-kkt.sulinet.h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38610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hu-HU" sz="6000" dirty="0" smtClean="0"/>
              <a:t>Közösségi szolgálat elkezdése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sz="4400" dirty="0" smtClean="0"/>
              <a:t>Kövesd az utasításokat!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0"/>
            <a:ext cx="821537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4000" b="1" u="sng" dirty="0" smtClean="0"/>
              <a:t>4. Lépés</a:t>
            </a:r>
          </a:p>
          <a:p>
            <a:pPr algn="just">
              <a:buNone/>
            </a:pPr>
            <a:endParaRPr lang="hu-HU" dirty="0" smtClean="0"/>
          </a:p>
          <a:p>
            <a:pPr algn="just">
              <a:buNone/>
            </a:pPr>
            <a:r>
              <a:rPr lang="hu-HU" dirty="0" smtClean="0"/>
              <a:t>	Félév közeledtekor kijelölünk </a:t>
            </a:r>
            <a:r>
              <a:rPr lang="hu-HU" b="1" dirty="0" smtClean="0"/>
              <a:t>egy osztályfőnöki órát</a:t>
            </a:r>
            <a:r>
              <a:rPr lang="hu-HU" dirty="0" smtClean="0"/>
              <a:t>, amikor mindenki elhozza a naplóját és ott akkor aláíratod az osztályfőnökkel és rögzítjük óráidat  a </a:t>
            </a:r>
            <a:r>
              <a:rPr lang="hu-HU" b="1" dirty="0" smtClean="0"/>
              <a:t>központi nyilvántartásunkban</a:t>
            </a:r>
            <a:r>
              <a:rPr lang="hu-HU" dirty="0" smtClean="0"/>
              <a:t>.</a:t>
            </a:r>
          </a:p>
          <a:p>
            <a:pPr algn="just">
              <a:buNone/>
            </a:pPr>
            <a:r>
              <a:rPr lang="hu-HU" dirty="0" smtClean="0"/>
              <a:t> 	Minta Béla 2014. január 7.-én (kórháznál 10 órát+ iskolai tevékenységi körben 6 órát) tehát eddig 16 órát teljesített! És folytatódik az iskolaév…. (év végén egy újabb ellenőrzés, és az addigi órák bekerülnek a bizonyítványba augusztus 31. dátummal lezárva) </a:t>
            </a:r>
            <a:r>
              <a:rPr lang="hu-HU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hu-HU" dirty="0" smtClean="0">
              <a:sym typeface="Wingdings" pitchFamily="2" charset="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Minta Béla felkereshet bennünket </a:t>
            </a:r>
            <a:r>
              <a:rPr lang="hu-HU" b="1" dirty="0" smtClean="0"/>
              <a:t>kedden a 7. órában és szerdán a 8. órában a 109-es </a:t>
            </a:r>
            <a:r>
              <a:rPr lang="hu-HU" dirty="0" smtClean="0"/>
              <a:t>teremben (folyosón szünetben megállítani nem ér!!!, tanórát ezzel húzni pláne nem!!!! Ha csak nem célirányosan ezért megyünk egy-egy szünetben osztályokhoz, csoportokhoz, hogy munkát beszéljünk meg. Egyéb esetben igyekezzen Béla a kijelölt helyen és időben keresni bennünket!)</a:t>
            </a:r>
          </a:p>
          <a:p>
            <a:pPr>
              <a:buNone/>
            </a:pPr>
            <a:r>
              <a:rPr lang="hu-HU" dirty="0" smtClean="0"/>
              <a:t>Általában ha valaki hoz egy kapcsolatot, mondjuk egy ovit, könyvtárat stb. és pl.5 fő mehet az adott helyre, akkor a saját  osztálya előnyben van</a:t>
            </a:r>
            <a:r>
              <a:rPr lang="hu-HU" dirty="0"/>
              <a:t> </a:t>
            </a:r>
            <a:r>
              <a:rPr lang="hu-HU" dirty="0" smtClean="0"/>
              <a:t>a munka elvégzésében.</a:t>
            </a:r>
          </a:p>
          <a:p>
            <a:pPr>
              <a:buNone/>
            </a:pPr>
            <a:r>
              <a:rPr lang="hu-HU" dirty="0" smtClean="0"/>
              <a:t>Ha formálódik az ötlet, keress magad mellé embereket és ha nincs kapcsolatod, akkor próbálunk felkutatni a csoportod számára megfelelő helyet.</a:t>
            </a:r>
            <a:endParaRPr lang="hu-H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23527"/>
          </a:xfrm>
        </p:spPr>
        <p:txBody>
          <a:bodyPr>
            <a:normAutofit fontScale="90000"/>
          </a:bodyPr>
          <a:lstStyle/>
          <a:p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9" y="620688"/>
            <a:ext cx="8003232" cy="5379128"/>
          </a:xfrm>
        </p:spPr>
        <p:txBody>
          <a:bodyPr>
            <a:normAutofit fontScale="62500" lnSpcReduction="20000"/>
          </a:bodyPr>
          <a:lstStyle/>
          <a:p>
            <a:r>
              <a:rPr lang="hu-HU" sz="2900" dirty="0"/>
              <a:t>Minden tanév első tanítási napján az osztályok (9.-11. évfolyamon) válasszanak egy-egy kapcsolattartót, akit értesíthetünk a lehetséges aktuális  önkéntes munkáról.</a:t>
            </a:r>
            <a:br>
              <a:rPr lang="hu-HU" sz="2900" dirty="0"/>
            </a:br>
            <a:r>
              <a:rPr lang="hu-HU" sz="2900" dirty="0" smtClean="0"/>
              <a:t>Az </a:t>
            </a:r>
            <a:r>
              <a:rPr lang="hu-HU" sz="2900" dirty="0" smtClean="0"/>
              <a:t>osztályok a diák IKSZ- összekötő nevét, E-mail elérhetőséggel együtt, a választás után leadják osztályfőnöküknek, aki a koordinátoroknak (Megyesiné-Pappné) továbbítja ezt</a:t>
            </a:r>
            <a:r>
              <a:rPr lang="hu-HU" sz="2900" dirty="0"/>
              <a:t>. </a:t>
            </a:r>
            <a:endParaRPr lang="hu-HU" sz="2900" dirty="0" smtClean="0"/>
          </a:p>
          <a:p>
            <a:r>
              <a:rPr lang="hu-HU" sz="2900" dirty="0" smtClean="0"/>
              <a:t>Ezeknek </a:t>
            </a:r>
            <a:r>
              <a:rPr lang="hu-HU" sz="2900" dirty="0"/>
              <a:t>a kapcsolattartó tanulóknak a feladata osztálytársaikat a munkalehetőségekről </a:t>
            </a:r>
            <a:r>
              <a:rPr lang="hu-HU" sz="2900" dirty="0" smtClean="0"/>
              <a:t>alkalmanként </a:t>
            </a:r>
            <a:r>
              <a:rPr lang="hu-HU" sz="2900" i="1" dirty="0" smtClean="0"/>
              <a:t>gyorsan</a:t>
            </a:r>
            <a:r>
              <a:rPr lang="hu-HU" sz="2900" dirty="0" smtClean="0"/>
              <a:t> értesíteni, </a:t>
            </a:r>
            <a:r>
              <a:rPr lang="hu-HU" sz="2900" dirty="0"/>
              <a:t>majd a koordinátor tanárokat értesíteni arról, kik azok a tanulók, akik az adott önkéntes munkát elvégzik (névsor, osztály, elérhetőségük leadása számukra). </a:t>
            </a:r>
          </a:p>
          <a:p>
            <a:endParaRPr lang="hu-HU" sz="2900" dirty="0" smtClean="0"/>
          </a:p>
          <a:p>
            <a:r>
              <a:rPr lang="hu-HU" sz="2900" dirty="0" smtClean="0"/>
              <a:t>Mivel az évközi munkavégzés megszervezését gyorsan kell bonyolítani, ezért ezek szervezése főként E-mailen ill. az iskolarádión keresztül történik, ezért kérjük, hogy minden felelős folyamatosan kövesse ezt figyelemmel</a:t>
            </a:r>
            <a:r>
              <a:rPr lang="hu-HU" sz="2900" dirty="0" smtClean="0"/>
              <a:t>.</a:t>
            </a:r>
          </a:p>
          <a:p>
            <a:r>
              <a:rPr lang="hu-HU" sz="2900" dirty="0" smtClean="0"/>
              <a:t>Együttműködéseteket köszönjük!</a:t>
            </a:r>
            <a:endParaRPr lang="hu-HU" sz="2900" dirty="0" smtClean="0"/>
          </a:p>
          <a:p>
            <a:endParaRPr lang="hu-HU" sz="2900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136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08" y="2600908"/>
            <a:ext cx="8856984" cy="1656184"/>
          </a:xfrm>
        </p:spPr>
        <p:txBody>
          <a:bodyPr>
            <a:noAutofit/>
          </a:bodyPr>
          <a:lstStyle/>
          <a:p>
            <a:r>
              <a:rPr lang="hu-HU" sz="5400" dirty="0" smtClean="0">
                <a:solidFill>
                  <a:schemeClr val="tx1"/>
                </a:solidFill>
              </a:rPr>
              <a:t>Köszönjük a figyelmet!</a:t>
            </a:r>
            <a:endParaRPr lang="hu-H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0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hu-HU" dirty="0"/>
          </a:p>
          <a:p>
            <a:pPr marL="514350" indent="-514350">
              <a:buNone/>
            </a:pPr>
            <a:r>
              <a:rPr lang="hu-HU" sz="2200" b="1" i="1" dirty="0" smtClean="0"/>
              <a:t>    Minta Béla a 9. X osztályból </a:t>
            </a:r>
            <a:r>
              <a:rPr lang="hu-HU" i="1" dirty="0" smtClean="0"/>
              <a:t>megkezdi az iskolai közösségi szolgálatát:</a:t>
            </a:r>
            <a:r>
              <a:rPr lang="hu-HU" i="1" dirty="0" smtClean="0">
                <a:solidFill>
                  <a:schemeClr val="bg1"/>
                </a:solidFill>
              </a:rPr>
              <a:t>::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 algn="ctr">
              <a:buNone/>
            </a:pPr>
            <a:r>
              <a:rPr lang="hu-HU" sz="3900" b="1" u="sng" dirty="0" smtClean="0">
                <a:solidFill>
                  <a:schemeClr val="tx1"/>
                </a:solidFill>
              </a:rPr>
              <a:t>1. Lépés:</a:t>
            </a:r>
          </a:p>
          <a:p>
            <a:pPr marL="514350" indent="-514350" algn="just">
              <a:buNone/>
            </a:pPr>
            <a:r>
              <a:rPr lang="hu-HU" dirty="0" smtClean="0"/>
              <a:t>	</a:t>
            </a:r>
            <a:r>
              <a:rPr lang="hu-HU" b="1" dirty="0" smtClean="0"/>
              <a:t>Érdeklődik </a:t>
            </a:r>
            <a:r>
              <a:rPr lang="hu-HU" dirty="0" smtClean="0"/>
              <a:t>nálunk a koordinátoroknál (Megyesiné </a:t>
            </a:r>
            <a:r>
              <a:rPr lang="hu-HU" dirty="0" err="1" smtClean="0"/>
              <a:t>Vikor</a:t>
            </a:r>
            <a:r>
              <a:rPr lang="hu-HU" dirty="0" smtClean="0"/>
              <a:t> Aranka-vagy Pappné Balla Katalin tanárnőknél) a lehetőségekről, vagy éppen ő maga ajánl egy intézményt, amit osztálytársaival szeretne megcélozni. Ha az intézménnyel nincs még szerződése iskolánknak, felvesszük vele a kapcsolatot. </a:t>
            </a:r>
          </a:p>
          <a:p>
            <a:pPr marL="514350" indent="-514350">
              <a:buNone/>
            </a:pPr>
            <a:endParaRPr lang="hu-HU" dirty="0"/>
          </a:p>
          <a:p>
            <a:pPr marL="514350" indent="-514350">
              <a:buNone/>
            </a:pPr>
            <a:r>
              <a:rPr lang="hu-HU" dirty="0" smtClean="0"/>
              <a:t>	Minta Béla nagyon szeretne orvos lenni, így a beszélgetés során kiderült, hogy neki a kórházban végzett tevékenység tetszene leginkább és szerencsére van még hely a programban, így ott kezdi meg a szolgálatot.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	Minta Béla tehát a kórházba megy közösségi szolgálatra.</a:t>
            </a:r>
          </a:p>
          <a:p>
            <a:pPr marL="514350" indent="-514350">
              <a:buNone/>
            </a:pPr>
            <a:endParaRPr lang="hu-H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hu-HU" sz="4000" b="1" u="sng" dirty="0" smtClean="0"/>
              <a:t>2. Lépés: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	Amikor jelezzük, hogy mikor kell vagy lehet menni először a kórházba </a:t>
            </a:r>
            <a:r>
              <a:rPr lang="hu-HU" b="1" dirty="0" smtClean="0"/>
              <a:t>akkor: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 algn="just">
              <a:buNone/>
            </a:pPr>
            <a:r>
              <a:rPr lang="hu-HU" dirty="0" smtClean="0"/>
              <a:t>	</a:t>
            </a:r>
            <a:r>
              <a:rPr lang="hu-HU" b="1" dirty="0" smtClean="0"/>
              <a:t>Jelentkezési lapot tölt ki </a:t>
            </a:r>
            <a:r>
              <a:rPr lang="hu-HU" dirty="0" smtClean="0"/>
              <a:t>(aláírja, szülővel is aláíratja és dátumozza) majd az első napon a szervezetnél is </a:t>
            </a:r>
            <a:r>
              <a:rPr lang="hu-HU" b="1" dirty="0" smtClean="0"/>
              <a:t>aláíratja</a:t>
            </a:r>
            <a:r>
              <a:rPr lang="hu-HU" dirty="0" smtClean="0"/>
              <a:t>. Másnap a suliban a koordinátornak, vagy az osztályfőnökének, Földrajztudós Emilnek odaadja, aki továbbítja és tudomásul véve a jelentkezését, ezt a 9.X osztály mappájába elteszi.</a:t>
            </a:r>
          </a:p>
          <a:p>
            <a:pPr marL="514350" indent="-514350">
              <a:buNone/>
            </a:pPr>
            <a:endParaRPr lang="hu-HU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0"/>
            <a:ext cx="8643966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sz="4500" b="1" dirty="0" smtClean="0"/>
              <a:t>A jelentkezési lapot az iskola honlapjáról tölti le!</a:t>
            </a:r>
          </a:p>
          <a:p>
            <a:pPr>
              <a:buNone/>
            </a:pPr>
            <a:r>
              <a:rPr lang="hu-HU" sz="3600" dirty="0" err="1" smtClean="0">
                <a:hlinkClick r:id="rId2"/>
              </a:rPr>
              <a:t>www.bolyai-kkt.sulinet.hu</a:t>
            </a:r>
            <a:endParaRPr lang="hu-HU" sz="36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Dokumentumok fül alatt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u-HU" sz="2200" dirty="0" smtClean="0">
                <a:solidFill>
                  <a:schemeClr val="accent5">
                    <a:lumMod val="75000"/>
                  </a:schemeClr>
                </a:solidFill>
              </a:rPr>
              <a:t>Közösségi Szolgálat</a:t>
            </a:r>
          </a:p>
          <a:p>
            <a:pPr>
              <a:buNone/>
            </a:pPr>
            <a:r>
              <a:rPr lang="hu-HU" sz="2600" b="1" dirty="0" smtClean="0">
                <a:solidFill>
                  <a:schemeClr val="accent2">
                    <a:lumMod val="75000"/>
                  </a:schemeClr>
                </a:solidFill>
              </a:rPr>
              <a:t>VAGY az iskola könyvtárában elhelyezett mintát fénymásolja le!</a:t>
            </a:r>
          </a:p>
          <a:p>
            <a:pPr>
              <a:buNone/>
            </a:pPr>
            <a:endParaRPr lang="hu-HU" sz="2600" dirty="0" smtClean="0"/>
          </a:p>
          <a:p>
            <a:pPr marL="0" indent="0">
              <a:buNone/>
            </a:pPr>
            <a:r>
              <a:rPr lang="hu-HU" sz="2600" b="1" u="sng" dirty="0" smtClean="0"/>
              <a:t>Jelentkezési lapon megadható területek:</a:t>
            </a:r>
          </a:p>
          <a:p>
            <a:pPr marL="0" indent="0">
              <a:buNone/>
            </a:pPr>
            <a:r>
              <a:rPr lang="hu-HU" sz="2600" dirty="0" smtClean="0"/>
              <a:t>- egészségügyi,</a:t>
            </a:r>
          </a:p>
          <a:p>
            <a:pPr marL="0" indent="0">
              <a:buNone/>
            </a:pPr>
            <a:r>
              <a:rPr lang="hu-HU" sz="2600" dirty="0" smtClean="0"/>
              <a:t>- szociális és jótékonysági,</a:t>
            </a:r>
          </a:p>
          <a:p>
            <a:pPr marL="0" indent="0">
              <a:buNone/>
            </a:pPr>
            <a:r>
              <a:rPr lang="hu-HU" sz="2600" dirty="0" smtClean="0"/>
              <a:t>- oktatási, </a:t>
            </a:r>
          </a:p>
          <a:p>
            <a:pPr marL="0" indent="0">
              <a:buNone/>
            </a:pPr>
            <a:r>
              <a:rPr lang="hu-HU" sz="2600" dirty="0" smtClean="0"/>
              <a:t>- kulturális és közösségi,</a:t>
            </a:r>
          </a:p>
          <a:p>
            <a:pPr marL="0" indent="0">
              <a:buNone/>
            </a:pPr>
            <a:r>
              <a:rPr lang="hu-HU" sz="2600" dirty="0" smtClean="0"/>
              <a:t>- környezet- és természetvédelemi, </a:t>
            </a:r>
          </a:p>
          <a:p>
            <a:pPr marL="0" indent="0">
              <a:buNone/>
            </a:pPr>
            <a:r>
              <a:rPr lang="hu-HU" sz="2600" dirty="0" smtClean="0"/>
              <a:t>- polgári és katasztrófavédelmi,</a:t>
            </a:r>
          </a:p>
          <a:p>
            <a:pPr marL="354013" indent="-354013">
              <a:lnSpc>
                <a:spcPct val="110000"/>
              </a:lnSpc>
              <a:buNone/>
            </a:pPr>
            <a:r>
              <a:rPr lang="hu-HU" sz="2600" dirty="0" smtClean="0"/>
              <a:t>- közös sport- és szabadidős tevékenység segítése</a:t>
            </a:r>
          </a:p>
          <a:p>
            <a:pPr>
              <a:buNone/>
            </a:pPr>
            <a:r>
              <a:rPr lang="hu-HU" sz="2600" dirty="0" smtClean="0"/>
              <a:t>(</a:t>
            </a:r>
            <a:r>
              <a:rPr lang="hu-HU" sz="2600" dirty="0"/>
              <a:t>kitöltési minta a következő dián</a:t>
            </a:r>
            <a:r>
              <a:rPr lang="hu-HU" sz="2600" dirty="0" smtClean="0"/>
              <a:t>!!!)</a:t>
            </a:r>
            <a:endParaRPr lang="hu-HU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1680" y="0"/>
            <a:ext cx="5472608" cy="6896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0"/>
            <a:ext cx="8358246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4000" b="1" u="sng" dirty="0" smtClean="0"/>
              <a:t>3. Lépés</a:t>
            </a:r>
          </a:p>
          <a:p>
            <a:pPr>
              <a:buNone/>
            </a:pPr>
            <a:endParaRPr lang="hu-HU" dirty="0" smtClean="0"/>
          </a:p>
          <a:p>
            <a:pPr algn="just">
              <a:buNone/>
            </a:pPr>
            <a:r>
              <a:rPr lang="hu-HU" dirty="0" smtClean="0"/>
              <a:t>	Minta Béla suli után elment a kórházba 2013. november 14-én, ekkor aláíratta a jelentkezési lapot mentorával (szakmai koordinátorral) és vitte a </a:t>
            </a:r>
            <a:r>
              <a:rPr lang="hu-HU" b="1" u="sng" dirty="0" smtClean="0">
                <a:solidFill>
                  <a:schemeClr val="tx1"/>
                </a:solidFill>
              </a:rPr>
              <a:t>naplóját</a:t>
            </a:r>
            <a:r>
              <a:rPr lang="hu-HU" dirty="0" smtClean="0"/>
              <a:t> is. </a:t>
            </a:r>
          </a:p>
          <a:p>
            <a:pPr>
              <a:buNone/>
            </a:pPr>
            <a:r>
              <a:rPr lang="hu-HU" sz="3200" b="1" i="1" dirty="0" smtClean="0">
                <a:solidFill>
                  <a:schemeClr val="accent5">
                    <a:lumMod val="75000"/>
                  </a:schemeClr>
                </a:solidFill>
              </a:rPr>
              <a:t>Letöltötte ezt is az iskola honlapjáról az előbb megadott helyről!</a:t>
            </a:r>
          </a:p>
          <a:p>
            <a:pPr algn="just">
              <a:buNone/>
            </a:pPr>
            <a:r>
              <a:rPr lang="hu-HU" sz="3200" b="1" i="1" dirty="0" smtClean="0">
                <a:solidFill>
                  <a:schemeClr val="accent2">
                    <a:lumMod val="50000"/>
                  </a:schemeClr>
                </a:solidFill>
              </a:rPr>
              <a:t>Vagy az iskolai könyvtárban elhelyezett mintát fénymásolja le!</a:t>
            </a:r>
          </a:p>
          <a:p>
            <a:pPr marL="0" indent="0" algn="just">
              <a:buNone/>
            </a:pPr>
            <a:r>
              <a:rPr lang="hu-HU" dirty="0" smtClean="0"/>
              <a:t>Borítót csak egyszer kell kitölteni, majd e mögé gyűjtöd a kitöltött szolgálati lapokat. (lehet A4-es nagy füzet vagy A5-ös kisfüzet formátumba is készíteni 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2965" t="21654" r="22135" b="9350"/>
          <a:stretch>
            <a:fillRect/>
          </a:stretch>
        </p:blipFill>
        <p:spPr bwMode="auto">
          <a:xfrm>
            <a:off x="80728" y="255551"/>
            <a:ext cx="8982545" cy="634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75756" y="32665"/>
            <a:ext cx="4392488" cy="6792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zövegdoboz 2"/>
          <p:cNvSpPr txBox="1"/>
          <p:nvPr/>
        </p:nvSpPr>
        <p:spPr>
          <a:xfrm>
            <a:off x="0" y="500042"/>
            <a:ext cx="2467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/>
              <a:t>Minta Béla ide gyűjtögeti az </a:t>
            </a:r>
            <a:r>
              <a:rPr lang="hu-HU" sz="2000" b="1" dirty="0" smtClean="0"/>
              <a:t>óráit:</a:t>
            </a:r>
            <a:endParaRPr lang="hu-HU" sz="2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57224" y="0"/>
            <a:ext cx="7643866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	Minta Béla értesül a suliban végezhető közösségi munkáról: </a:t>
            </a:r>
          </a:p>
          <a:p>
            <a:pPr marL="285750" lvl="6" indent="-28575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</a:rPr>
              <a:t>segíthet a könyvtári nyilvántartásban</a:t>
            </a:r>
          </a:p>
          <a:p>
            <a:pPr algn="just">
              <a:buNone/>
            </a:pPr>
            <a:r>
              <a:rPr lang="hu-HU" dirty="0" smtClean="0"/>
              <a:t>	Egy jelentkezési lap szolgál a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sulis tevékenységekre </a:t>
            </a:r>
            <a:r>
              <a:rPr lang="hu-HU" dirty="0" smtClean="0"/>
              <a:t>(táblázatos hátulja van és osztályfőnök adta/adja a kezedbe), </a:t>
            </a:r>
            <a:r>
              <a:rPr lang="hu-HU" smtClean="0"/>
              <a:t>amit </a:t>
            </a:r>
            <a:r>
              <a:rPr lang="hu-HU" b="1" smtClean="0">
                <a:solidFill>
                  <a:schemeClr val="accent6">
                    <a:lumMod val="75000"/>
                  </a:schemeClr>
                </a:solidFill>
              </a:rPr>
              <a:t>egyetlenegyszer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kell aláírnod és szülővel is aláíratnod</a:t>
            </a:r>
            <a:r>
              <a:rPr lang="hu-HU" dirty="0" smtClean="0"/>
              <a:t>. Ezután ez alapján a 3 éves kötelezettségi idő alatt bármikor vállalhatsz sulis közösségi feladatot, csak </a:t>
            </a:r>
            <a:r>
              <a:rPr lang="hu-HU" u="sng" dirty="0" smtClean="0"/>
              <a:t>naplózni ne feledd</a:t>
            </a:r>
            <a:r>
              <a:rPr lang="hu-HU" dirty="0" smtClean="0"/>
              <a:t>!</a:t>
            </a:r>
          </a:p>
          <a:p>
            <a:pPr>
              <a:buNone/>
            </a:pPr>
            <a:r>
              <a:rPr lang="hu-HU" dirty="0" smtClean="0"/>
              <a:t>Béla naplózik:</a:t>
            </a:r>
          </a:p>
          <a:p>
            <a:pPr>
              <a:buNone/>
            </a:pPr>
            <a:r>
              <a:rPr lang="hu-HU" b="1" dirty="0" smtClean="0"/>
              <a:t> 2. közösségi szolgálat</a:t>
            </a:r>
          </a:p>
          <a:p>
            <a:pPr>
              <a:buNone/>
            </a:pPr>
            <a:r>
              <a:rPr lang="hu-HU" b="1" dirty="0" smtClean="0"/>
              <a:t>		</a:t>
            </a:r>
            <a:r>
              <a:rPr lang="hu-HU" sz="2000" dirty="0" smtClean="0"/>
              <a:t>- két délután volt 3 órát- megadja a dátumokat</a:t>
            </a:r>
          </a:p>
          <a:p>
            <a:pPr lvl="1">
              <a:buNone/>
            </a:pPr>
            <a:r>
              <a:rPr lang="hu-HU" dirty="0" smtClean="0"/>
              <a:t>-  az iskola könyvtárost adja meg szakmai koordinátornak</a:t>
            </a:r>
          </a:p>
          <a:p>
            <a:pPr lvl="1">
              <a:buClrTx/>
              <a:buNone/>
            </a:pPr>
            <a:r>
              <a:rPr lang="hu-HU" dirty="0" smtClean="0"/>
              <a:t>- a sulit adja meg a helyszínnek és leírja a tevékenységet:</a:t>
            </a:r>
          </a:p>
          <a:p>
            <a:pPr lvl="1">
              <a:buClr>
                <a:schemeClr val="tx1"/>
              </a:buClr>
              <a:buNone/>
            </a:pPr>
            <a:r>
              <a:rPr lang="hu-HU" dirty="0" err="1" smtClean="0"/>
              <a:t>pl</a:t>
            </a:r>
            <a:r>
              <a:rPr lang="hu-HU" dirty="0" smtClean="0"/>
              <a:t>: régi videokazettákat néztem meg és a könyvtáros segítségével az adott iskolai év programjait azonosítottuk, így egészítve ki a nyilvántartást…..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223</Words>
  <Application>Microsoft Office PowerPoint</Application>
  <PresentationFormat>Diavetítés a képernyőre (4:3 oldalarány)</PresentationFormat>
  <Paragraphs>64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</vt:lpstr>
      <vt:lpstr>Parallaxis</vt:lpstr>
      <vt:lpstr>Közösségi szolgálat elkezdése   Kövesd az utasításokat!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 </vt:lpstr>
      <vt:lpstr>Köszönjük a figyelmet!</vt:lpstr>
    </vt:vector>
  </TitlesOfParts>
  <Company>_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Közösségi szolgálat elkezdése   Kövesd az utasításokat!</dc:title>
  <dc:creator>user</dc:creator>
  <cp:lastModifiedBy>mhome</cp:lastModifiedBy>
  <cp:revision>73</cp:revision>
  <dcterms:created xsi:type="dcterms:W3CDTF">2013-10-28T12:12:45Z</dcterms:created>
  <dcterms:modified xsi:type="dcterms:W3CDTF">2014-09-01T17:21:31Z</dcterms:modified>
</cp:coreProperties>
</file>